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23" r:id="rId1"/>
  </p:sldMasterIdLst>
  <p:notesMasterIdLst>
    <p:notesMasterId r:id="rId19"/>
  </p:notesMasterIdLst>
  <p:handoutMasterIdLst>
    <p:handoutMasterId r:id="rId20"/>
  </p:handoutMasterIdLst>
  <p:sldIdLst>
    <p:sldId id="367" r:id="rId2"/>
    <p:sldId id="1366" r:id="rId3"/>
    <p:sldId id="1405" r:id="rId4"/>
    <p:sldId id="1406" r:id="rId5"/>
    <p:sldId id="1404" r:id="rId6"/>
    <p:sldId id="1392" r:id="rId7"/>
    <p:sldId id="1407" r:id="rId8"/>
    <p:sldId id="1412" r:id="rId9"/>
    <p:sldId id="1410" r:id="rId10"/>
    <p:sldId id="1411" r:id="rId11"/>
    <p:sldId id="1413" r:id="rId12"/>
    <p:sldId id="1414" r:id="rId13"/>
    <p:sldId id="1415" r:id="rId14"/>
    <p:sldId id="1416" r:id="rId15"/>
    <p:sldId id="1408" r:id="rId16"/>
    <p:sldId id="1393" r:id="rId17"/>
    <p:sldId id="368" r:id="rId18"/>
  </p:sldIdLst>
  <p:sldSz cx="12192000" cy="6858000"/>
  <p:notesSz cx="10234613" cy="71040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orient="horz" pos="768" userDrawn="1">
          <p15:clr>
            <a:srgbClr val="A4A3A4"/>
          </p15:clr>
        </p15:guide>
        <p15:guide id="3" orient="horz" pos="4080" userDrawn="1">
          <p15:clr>
            <a:srgbClr val="A4A3A4"/>
          </p15:clr>
        </p15:guide>
        <p15:guide id="4" orient="horz" pos="2400" userDrawn="1">
          <p15:clr>
            <a:srgbClr val="A4A3A4"/>
          </p15:clr>
        </p15:guide>
        <p15:guide id="5" orient="horz" pos="1008" userDrawn="1">
          <p15:clr>
            <a:srgbClr val="A4A3A4"/>
          </p15:clr>
        </p15:guide>
        <p15:guide id="6" orient="horz" pos="3888" userDrawn="1">
          <p15:clr>
            <a:srgbClr val="A4A3A4"/>
          </p15:clr>
        </p15:guide>
        <p15:guide id="7" orient="horz" pos="4176" userDrawn="1">
          <p15:clr>
            <a:srgbClr val="A4A3A4"/>
          </p15:clr>
        </p15:guide>
        <p15:guide id="8" orient="horz" pos="2840" userDrawn="1">
          <p15:clr>
            <a:srgbClr val="A4A3A4"/>
          </p15:clr>
        </p15:guide>
        <p15:guide id="9" orient="horz" pos="2736" userDrawn="1">
          <p15:clr>
            <a:srgbClr val="A4A3A4"/>
          </p15:clr>
        </p15:guide>
        <p15:guide id="10" pos="7056" userDrawn="1">
          <p15:clr>
            <a:srgbClr val="A4A3A4"/>
          </p15:clr>
        </p15:guide>
        <p15:guide id="11" pos="4032" userDrawn="1">
          <p15:clr>
            <a:srgbClr val="A4A3A4"/>
          </p15:clr>
        </p15:guide>
        <p15:guide id="12" pos="2160" userDrawn="1">
          <p15:clr>
            <a:srgbClr val="A4A3A4"/>
          </p15:clr>
        </p15:guide>
        <p15:guide id="13" pos="240" userDrawn="1">
          <p15:clr>
            <a:srgbClr val="A4A3A4"/>
          </p15:clr>
        </p15:guide>
        <p15:guide id="14" pos="6480" userDrawn="1">
          <p15:clr>
            <a:srgbClr val="A4A3A4"/>
          </p15:clr>
        </p15:guide>
        <p15:guide id="15" pos="624" userDrawn="1">
          <p15:clr>
            <a:srgbClr val="A4A3A4"/>
          </p15:clr>
        </p15:guide>
        <p15:guide id="16" pos="5184" userDrawn="1">
          <p15:clr>
            <a:srgbClr val="A4A3A4"/>
          </p15:clr>
        </p15:guide>
        <p15:guide id="17" pos="29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" initials="S" lastIdx="1" clrIdx="0">
    <p:extLst>
      <p:ext uri="{19B8F6BF-5375-455C-9EA6-DF929625EA0E}">
        <p15:presenceInfo xmlns:p15="http://schemas.microsoft.com/office/powerpoint/2012/main" userId="S::Yang.Shan@grc-engineering.com::72453872-c0c9-4d8a-8bf7-1b22ef263904" providerId="AD"/>
      </p:ext>
    </p:extLst>
  </p:cmAuthor>
  <p:cmAuthor id="2" name="Zhang, Yongshou" initials="ZY" lastIdx="1" clrIdx="1">
    <p:extLst>
      <p:ext uri="{19B8F6BF-5375-455C-9EA6-DF929625EA0E}">
        <p15:presenceInfo xmlns:p15="http://schemas.microsoft.com/office/powerpoint/2012/main" userId="S::Zhang.Yongshou@grce-tech.com::0419b6c6-d9c8-4427-82e8-adbc7f03121a" providerId="AD"/>
      </p:ext>
    </p:extLst>
  </p:cmAuthor>
  <p:cmAuthor id="3" name="Peng, Bing" initials="PB" lastIdx="1" clrIdx="2">
    <p:extLst>
      <p:ext uri="{19B8F6BF-5375-455C-9EA6-DF929625EA0E}">
        <p15:presenceInfo xmlns:p15="http://schemas.microsoft.com/office/powerpoint/2012/main" userId="S::Peng.bing@grce-tech.com::6ec4556e-d3ee-4a07-a2a8-6ce05ebaeb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011"/>
    <a:srgbClr val="008784"/>
    <a:srgbClr val="339966"/>
    <a:srgbClr val="E7EDED"/>
    <a:srgbClr val="00C8C3"/>
    <a:srgbClr val="F47C22"/>
    <a:srgbClr val="006563"/>
    <a:srgbClr val="FFFFFF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2" autoAdjust="0"/>
    <p:restoredTop sz="94066" autoAdjust="0"/>
  </p:normalViewPr>
  <p:slideViewPr>
    <p:cSldViewPr snapToObjects="1">
      <p:cViewPr varScale="1">
        <p:scale>
          <a:sx n="103" d="100"/>
          <a:sy n="103" d="100"/>
        </p:scale>
        <p:origin x="700" y="76"/>
      </p:cViewPr>
      <p:guideLst>
        <p:guide orient="horz" pos="232"/>
        <p:guide orient="horz" pos="768"/>
        <p:guide orient="horz" pos="4080"/>
        <p:guide orient="horz" pos="2400"/>
        <p:guide orient="horz" pos="1008"/>
        <p:guide orient="horz" pos="3888"/>
        <p:guide orient="horz" pos="4176"/>
        <p:guide orient="horz" pos="2840"/>
        <p:guide orient="horz" pos="2736"/>
        <p:guide pos="7056"/>
        <p:guide pos="4032"/>
        <p:guide pos="2160"/>
        <p:guide pos="240"/>
        <p:guide pos="6480"/>
        <p:guide pos="624"/>
        <p:guide pos="5184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4" d="100"/>
          <a:sy n="114" d="100"/>
        </p:scale>
        <p:origin x="728" y="68"/>
      </p:cViewPr>
      <p:guideLst>
        <p:guide orient="horz" pos="2238"/>
        <p:guide pos="3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797251" y="0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D3A6CB23-EADC-4C45-BE11-B4FBCC8B806F}" type="datetimeFigureOut">
              <a:rPr lang="de-DE" smtClean="0"/>
              <a:pPr/>
              <a:t>01.07.2024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6747627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797251" y="6747627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A2959A55-0C7A-4552-8962-DD14A99E93A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952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51" y="0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B53C76C1-6E7F-4D5C-A5E0-DB9C7F995788}" type="datetimeFigureOut">
              <a:rPr lang="de-DE" smtClean="0"/>
              <a:pPr/>
              <a:t>01.07.2024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5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3" y="3374436"/>
            <a:ext cx="8187690" cy="3196828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" y="6747627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51" y="6747627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18F83111-2B36-48F7-9DAB-E4E916231AC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22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83111-2B36-48F7-9DAB-E4E916231AC3}" type="slidenum">
              <a:rPr lang="de-DE" smtClean="0"/>
              <a:pPr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78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7958">
              <a:defRPr/>
            </a:pPr>
            <a:fld id="{B05CA493-8C42-407B-918C-41D98107750D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7958">
                <a:defRPr/>
              </a:pPr>
              <a:t>4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9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Bild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0" y="6004354"/>
            <a:ext cx="12192000" cy="85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694267" y="4500000"/>
            <a:ext cx="10800000" cy="999276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de-DE" sz="3000" baseline="0" dirty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de-DE" dirty="0"/>
              <a:t>点击添加标题</a:t>
            </a:r>
            <a:endParaRPr lang="de-DE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94267" y="5499277"/>
            <a:ext cx="10800000" cy="360048"/>
          </a:xfrm>
        </p:spPr>
        <p:txBody>
          <a:bodyPr anchor="t"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de-DE" dirty="0"/>
              <a:t>点击添加副标题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696000" y="6250205"/>
            <a:ext cx="4800640" cy="260632"/>
          </a:xfrm>
          <a:prstGeom prst="rect">
            <a:avLst/>
          </a:prstGeom>
        </p:spPr>
        <p:txBody>
          <a:bodyPr/>
          <a:lstStyle/>
          <a:p>
            <a:r>
              <a:rPr lang="zh-CN" altLang="de-DE" dirty="0">
                <a:solidFill>
                  <a:srgbClr val="5D656C"/>
                </a:solidFill>
              </a:rPr>
              <a:t>点击添加脚注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A8E38A-C644-4F9A-AECA-7C11D0182E15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6120000"/>
            <a:ext cx="1459865" cy="6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Bil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"/>
          <p:cNvSpPr/>
          <p:nvPr userDrawn="1"/>
        </p:nvSpPr>
        <p:spPr>
          <a:xfrm>
            <a:off x="0" y="6004354"/>
            <a:ext cx="12192000" cy="85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696000" y="6249600"/>
            <a:ext cx="4800640" cy="260632"/>
          </a:xfrm>
          <a:prstGeom prst="rect">
            <a:avLst/>
          </a:prstGeom>
        </p:spPr>
        <p:txBody>
          <a:bodyPr/>
          <a:lstStyle/>
          <a:p>
            <a:r>
              <a:rPr lang="zh-CN" altLang="de-DE" dirty="0">
                <a:solidFill>
                  <a:srgbClr val="5D656C"/>
                </a:solidFill>
              </a:rPr>
              <a:t>点击添加脚注</a:t>
            </a:r>
          </a:p>
        </p:txBody>
      </p:sp>
      <p:sp>
        <p:nvSpPr>
          <p:cNvPr id="12" name="Titel"/>
          <p:cNvSpPr>
            <a:spLocks noGrp="1"/>
          </p:cNvSpPr>
          <p:nvPr>
            <p:ph type="title" hasCustomPrompt="1"/>
          </p:nvPr>
        </p:nvSpPr>
        <p:spPr>
          <a:xfrm>
            <a:off x="694267" y="4500000"/>
            <a:ext cx="10800000" cy="999276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de-DE" sz="3000" baseline="0" dirty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de-DE" dirty="0"/>
              <a:t>点击添加标题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94267" y="5499277"/>
            <a:ext cx="10800000" cy="360048"/>
          </a:xfrm>
        </p:spPr>
        <p:txBody>
          <a:bodyPr anchor="t"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de-DE" dirty="0"/>
              <a:t>点击添加副标题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36407B-E663-4324-9C80-13BBE63AC98F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6120000"/>
            <a:ext cx="1459865" cy="6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3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"/>
          <p:cNvSpPr/>
          <p:nvPr userDrawn="1"/>
        </p:nvSpPr>
        <p:spPr>
          <a:xfrm>
            <a:off x="0" y="6004354"/>
            <a:ext cx="12192000" cy="85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95" y="6128343"/>
            <a:ext cx="1947272" cy="699642"/>
          </a:xfrm>
          <a:prstGeom prst="rect">
            <a:avLst/>
          </a:prstGeom>
        </p:spPr>
      </p:pic>
      <p:pic>
        <p:nvPicPr>
          <p:cNvPr id="8" name="image 308"/>
          <p:cNvPicPr>
            <a:picLocks noChangeAspect="1"/>
          </p:cNvPicPr>
          <p:nvPr userDrawn="1"/>
        </p:nvPicPr>
        <p:blipFill>
          <a:blip r:embed="rId3">
            <a:alphaModFix amt="50196"/>
          </a:blip>
          <a:srcRect/>
          <a:stretch>
            <a:fillRect/>
          </a:stretch>
        </p:blipFill>
        <p:spPr>
          <a:xfrm>
            <a:off x="2552700" y="3211860"/>
            <a:ext cx="7086600" cy="349250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387347" y="361949"/>
            <a:ext cx="11449050" cy="3067051"/>
            <a:chOff x="387347" y="361949"/>
            <a:chExt cx="11449050" cy="3067051"/>
          </a:xfrm>
        </p:grpSpPr>
        <p:pic>
          <p:nvPicPr>
            <p:cNvPr id="11" name="image 301"/>
            <p:cNvPicPr>
              <a:picLocks noChangeAspect="1"/>
            </p:cNvPicPr>
            <p:nvPr/>
          </p:nvPicPr>
          <p:blipFill>
            <a:blip r:embed="rId4"/>
            <a:srcRect t="28535" b="28535"/>
            <a:stretch>
              <a:fillRect/>
            </a:stretch>
          </p:blipFill>
          <p:spPr>
            <a:xfrm rot="-10800000" flipV="1">
              <a:off x="387347" y="361950"/>
              <a:ext cx="11449050" cy="3067050"/>
            </a:xfrm>
            <a:prstGeom prst="rect">
              <a:avLst/>
            </a:prstGeom>
          </p:spPr>
        </p:pic>
        <p:pic>
          <p:nvPicPr>
            <p:cNvPr id="15" name="image 302"/>
            <p:cNvPicPr>
              <a:picLocks noChangeAspect="1"/>
            </p:cNvPicPr>
            <p:nvPr/>
          </p:nvPicPr>
          <p:blipFill>
            <a:blip r:embed="rId5">
              <a:alphaModFix amt="70196"/>
            </a:blip>
            <a:srcRect/>
            <a:stretch>
              <a:fillRect/>
            </a:stretch>
          </p:blipFill>
          <p:spPr>
            <a:xfrm>
              <a:off x="387347" y="1657349"/>
              <a:ext cx="11423649" cy="1771651"/>
            </a:xfrm>
            <a:prstGeom prst="rect">
              <a:avLst/>
            </a:prstGeom>
          </p:spPr>
        </p:pic>
        <p:pic>
          <p:nvPicPr>
            <p:cNvPr id="16" name="image 303"/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rcRect/>
            <a:stretch>
              <a:fillRect/>
            </a:stretch>
          </p:blipFill>
          <p:spPr>
            <a:xfrm>
              <a:off x="391156" y="361949"/>
              <a:ext cx="3933185" cy="3048000"/>
            </a:xfrm>
            <a:prstGeom prst="rect">
              <a:avLst/>
            </a:prstGeom>
          </p:spPr>
        </p:pic>
        <p:pic>
          <p:nvPicPr>
            <p:cNvPr id="17" name="image 304"/>
            <p:cNvPicPr>
              <a:picLocks noChangeAspect="1"/>
            </p:cNvPicPr>
            <p:nvPr/>
          </p:nvPicPr>
          <p:blipFill>
            <a:blip r:embed="rId7">
              <a:alphaModFix amt="30196"/>
            </a:blip>
            <a:srcRect/>
            <a:stretch>
              <a:fillRect/>
            </a:stretch>
          </p:blipFill>
          <p:spPr>
            <a:xfrm>
              <a:off x="3279549" y="380962"/>
              <a:ext cx="1584590" cy="3047983"/>
            </a:xfrm>
            <a:prstGeom prst="rect">
              <a:avLst/>
            </a:prstGeom>
          </p:spPr>
        </p:pic>
        <p:sp>
          <p:nvSpPr>
            <p:cNvPr id="19" name="Object 307"/>
            <p:cNvSpPr txBox="1"/>
            <p:nvPr/>
          </p:nvSpPr>
          <p:spPr>
            <a:xfrm>
              <a:off x="802234" y="937219"/>
              <a:ext cx="5141366" cy="65011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en-US" altLang="zh-CN" sz="4000" dirty="0">
                  <a:solidFill>
                    <a:srgbClr val="FFFFFF"/>
                  </a:solidFill>
                  <a:latin typeface="Castellar" panose="020A0402060406010301" pitchFamily="18" charset="0"/>
                  <a:ea typeface="思源黑体 CN" panose="020B0500000000000000" pitchFamily="34" charset="-122"/>
                </a:rPr>
                <a:t>PART</a:t>
              </a:r>
              <a:endParaRPr lang="zh-CN" altLang="en-US" sz="500" dirty="0">
                <a:latin typeface="Castellar" panose="020A0402060406010301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93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C347185-ADC6-40A4-89A0-C519CC371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954" t="13236" r="9673" b="18304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4" name="Rechteck"/>
          <p:cNvSpPr/>
          <p:nvPr userDrawn="1"/>
        </p:nvSpPr>
        <p:spPr>
          <a:xfrm>
            <a:off x="9648394" y="6004354"/>
            <a:ext cx="2543605" cy="85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95" y="6128343"/>
            <a:ext cx="1947272" cy="6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6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新能源资源 2">
            <a:extLst>
              <a:ext uri="{FF2B5EF4-FFF2-40B4-BE49-F238E27FC236}">
                <a16:creationId xmlns:a16="http://schemas.microsoft.com/office/drawing/2014/main" id="{93F32CFA-49A2-44CF-B0C1-5DCF7A1D5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954" t="13236" r="9673" b="18304"/>
          <a:stretch>
            <a:fillRect/>
          </a:stretch>
        </p:blipFill>
        <p:spPr>
          <a:xfrm>
            <a:off x="-6350" y="0"/>
            <a:ext cx="12191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0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4FC57BC-B41A-4106-B27B-4CA2EE0694EF}"/>
              </a:ext>
            </a:extLst>
          </p:cNvPr>
          <p:cNvSpPr/>
          <p:nvPr userDrawn="1"/>
        </p:nvSpPr>
        <p:spPr>
          <a:xfrm>
            <a:off x="0" y="0"/>
            <a:ext cx="12192000" cy="737235"/>
          </a:xfrm>
          <a:prstGeom prst="rect">
            <a:avLst/>
          </a:prstGeom>
          <a:gradFill>
            <a:gsLst>
              <a:gs pos="28000">
                <a:srgbClr val="11867A"/>
              </a:gs>
              <a:gs pos="100000">
                <a:srgbClr val="F4FAF8"/>
              </a:gs>
            </a:gsLst>
            <a:lin ang="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Inhaltsplatzhalter 1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1pPr>
            <a:lvl2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2pPr>
            <a:lvl3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3pPr>
            <a:lvl4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4pPr>
            <a:lvl5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5pPr>
          </a:lstStyle>
          <a:p>
            <a:pPr lvl="0"/>
            <a:r>
              <a:rPr lang="zh-CN" altLang="de-DE" noProof="0" dirty="0"/>
              <a:t>文本编辑（第一层）</a:t>
            </a:r>
            <a:endParaRPr lang="de-DE" altLang="zh-CN" noProof="0" dirty="0"/>
          </a:p>
          <a:p>
            <a:pPr lvl="1"/>
            <a:r>
              <a:rPr lang="zh-CN" altLang="de-DE" noProof="0" dirty="0"/>
              <a:t>第二层</a:t>
            </a:r>
            <a:endParaRPr lang="de-DE" altLang="zh-CN" noProof="0" dirty="0"/>
          </a:p>
          <a:p>
            <a:pPr lvl="2"/>
            <a:r>
              <a:rPr lang="zh-CN" altLang="de-DE" noProof="0" dirty="0"/>
              <a:t>第三层</a:t>
            </a:r>
            <a:endParaRPr lang="de-DE" altLang="zh-CN" noProof="0" dirty="0"/>
          </a:p>
          <a:p>
            <a:pPr lvl="3"/>
            <a:r>
              <a:rPr lang="zh-CN" altLang="de-DE" noProof="0" dirty="0"/>
              <a:t>第四层</a:t>
            </a:r>
            <a:endParaRPr lang="de-DE" altLang="zh-CN" noProof="0" dirty="0"/>
          </a:p>
          <a:p>
            <a:pPr lvl="4"/>
            <a:r>
              <a:rPr lang="zh-CN" altLang="de-DE" noProof="0" dirty="0"/>
              <a:t>第五层</a:t>
            </a:r>
          </a:p>
        </p:txBody>
      </p:sp>
      <p:sp>
        <p:nvSpPr>
          <p:cNvPr id="6" name="Titel">
            <a:extLst>
              <a:ext uri="{FF2B5EF4-FFF2-40B4-BE49-F238E27FC236}">
                <a16:creationId xmlns:a16="http://schemas.microsoft.com/office/drawing/2014/main" id="{148142E8-4046-4EC7-BA42-543AA0480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101917"/>
            <a:ext cx="10801733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defRPr>
            </a:lvl1pPr>
          </a:lstStyle>
          <a:p>
            <a:r>
              <a:rPr lang="zh-CN" altLang="de-DE" dirty="0"/>
              <a:t>点击编辑标题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03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Bogen tuerkis" descr="R:\01 Kunden       A B C\atesteo\05_mar-komm\05_powerpoint\03_bilder\atesteo_ppt-bogen-unten_254x165mm_v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252" y="6142875"/>
            <a:ext cx="12192000" cy="72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"/>
          <p:cNvSpPr>
            <a:spLocks noGrp="1"/>
          </p:cNvSpPr>
          <p:nvPr>
            <p:ph type="title"/>
          </p:nvPr>
        </p:nvSpPr>
        <p:spPr>
          <a:xfrm>
            <a:off x="696000" y="360001"/>
            <a:ext cx="10801733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de-DE" noProof="0" dirty="0"/>
              <a:t>点击编辑标题</a:t>
            </a:r>
          </a:p>
        </p:txBody>
      </p:sp>
      <p:sp>
        <p:nvSpPr>
          <p:cNvPr id="3" name="Textplatzhalter"/>
          <p:cNvSpPr>
            <a:spLocks noGrp="1"/>
          </p:cNvSpPr>
          <p:nvPr>
            <p:ph type="body" idx="1"/>
          </p:nvPr>
        </p:nvSpPr>
        <p:spPr>
          <a:xfrm>
            <a:off x="694267" y="1260000"/>
            <a:ext cx="10800000" cy="48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de-DE" noProof="0" dirty="0"/>
              <a:t>文本编辑（第一层）</a:t>
            </a:r>
            <a:endParaRPr lang="de-DE" altLang="zh-CN" noProof="0" dirty="0"/>
          </a:p>
          <a:p>
            <a:pPr lvl="1"/>
            <a:r>
              <a:rPr lang="zh-CN" altLang="de-DE" noProof="0" dirty="0"/>
              <a:t>第二层</a:t>
            </a:r>
            <a:endParaRPr lang="de-DE" altLang="zh-CN" noProof="0" dirty="0"/>
          </a:p>
          <a:p>
            <a:pPr lvl="2"/>
            <a:r>
              <a:rPr lang="zh-CN" altLang="de-DE" noProof="0" dirty="0"/>
              <a:t>第三层</a:t>
            </a:r>
            <a:endParaRPr lang="de-DE" altLang="zh-CN" noProof="0" dirty="0"/>
          </a:p>
          <a:p>
            <a:pPr lvl="3"/>
            <a:r>
              <a:rPr lang="zh-CN" altLang="de-DE" noProof="0" dirty="0"/>
              <a:t>第四层</a:t>
            </a:r>
            <a:endParaRPr lang="de-DE" altLang="zh-CN" noProof="0" dirty="0"/>
          </a:p>
          <a:p>
            <a:pPr lvl="4"/>
            <a:r>
              <a:rPr lang="zh-CN" altLang="de-DE" noProof="0" dirty="0"/>
              <a:t>第五层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-3265248" y="3763196"/>
            <a:ext cx="3000400" cy="100718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72000" tIns="72000" rIns="72000" bIns="72000" rtlCol="0">
            <a:spAutoFit/>
          </a:bodyPr>
          <a:lstStyle/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zh-CN" altLang="de-DE" sz="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字体和字体大小</a:t>
            </a:r>
            <a:br>
              <a:rPr lang="de-DE" sz="800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26pt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（大标题）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30pt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（标题）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16pt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（副标题）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（第一和第二层）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14pt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（第三，四，五层）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8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（来源和图片说明）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-3265248" y="891055"/>
            <a:ext cx="3000400" cy="27903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72000" tIns="72000" rIns="72000" bIns="0" rtlCol="0">
            <a:noAutofit/>
          </a:bodyPr>
          <a:lstStyle/>
          <a:p>
            <a:pPr fontAlgn="base">
              <a:spcBef>
                <a:spcPct val="0"/>
              </a:spcBef>
              <a:spcAft>
                <a:spcPts val="5"/>
              </a:spcAft>
              <a:tabLst>
                <a:tab pos="182563" algn="l"/>
                <a:tab pos="1524000" algn="l"/>
              </a:tabLst>
              <a:defRPr/>
            </a:pPr>
            <a:endParaRPr lang="de-DE" sz="800" dirty="0">
              <a:solidFill>
                <a:srgbClr val="444492"/>
              </a:solidFill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ts val="5"/>
              </a:spcAft>
              <a:tabLst>
                <a:tab pos="182563" algn="l"/>
                <a:tab pos="1524000" algn="l"/>
              </a:tabLst>
              <a:defRPr/>
            </a:pPr>
            <a:endParaRPr lang="de-DE" sz="800" dirty="0">
              <a:solidFill>
                <a:srgbClr val="444492"/>
              </a:solidFill>
              <a:cs typeface="Arial" panose="020B0604020202020204" pitchFamily="34" charset="0"/>
            </a:endParaRPr>
          </a:p>
          <a:p>
            <a:pPr>
              <a:spcAft>
                <a:spcPts val="5"/>
              </a:spcAft>
              <a:tabLst>
                <a:tab pos="182563" algn="l"/>
                <a:tab pos="1524000" algn="l"/>
              </a:tabLst>
            </a:pPr>
            <a:endParaRPr lang="de-DE" sz="800" dirty="0">
              <a:solidFill>
                <a:srgbClr val="444492"/>
              </a:solidFill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-3133993" y="1324623"/>
            <a:ext cx="432000" cy="13849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-3133993" y="1544884"/>
            <a:ext cx="432000" cy="138499"/>
          </a:xfrm>
          <a:prstGeom prst="rect">
            <a:avLst/>
          </a:prstGeom>
          <a:solidFill>
            <a:schemeClr val="tx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-3133993" y="1814913"/>
            <a:ext cx="432000" cy="138499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-3133993" y="2036469"/>
            <a:ext cx="432000" cy="138499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-3133993" y="2264980"/>
            <a:ext cx="432000" cy="138499"/>
          </a:xfrm>
          <a:prstGeom prst="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-3133993" y="2486529"/>
            <a:ext cx="432000" cy="138499"/>
          </a:xfrm>
          <a:prstGeom prst="rect">
            <a:avLst/>
          </a:prstGeom>
          <a:solidFill>
            <a:schemeClr val="accent2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-3133993" y="2715040"/>
            <a:ext cx="432000" cy="138499"/>
          </a:xfrm>
          <a:prstGeom prst="rect">
            <a:avLst/>
          </a:prstGeom>
          <a:solidFill>
            <a:schemeClr val="accent3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-3133993" y="2936589"/>
            <a:ext cx="432000" cy="138499"/>
          </a:xfrm>
          <a:prstGeom prst="rect">
            <a:avLst/>
          </a:prstGeom>
          <a:solidFill>
            <a:schemeClr val="accent4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46" name="Rechteck 45"/>
          <p:cNvSpPr/>
          <p:nvPr/>
        </p:nvSpPr>
        <p:spPr bwMode="auto">
          <a:xfrm>
            <a:off x="-3133993" y="3165100"/>
            <a:ext cx="432000" cy="138499"/>
          </a:xfrm>
          <a:prstGeom prst="rect">
            <a:avLst/>
          </a:prstGeom>
          <a:solidFill>
            <a:schemeClr val="accent5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-3133993" y="3386645"/>
            <a:ext cx="432000" cy="138499"/>
          </a:xfrm>
          <a:prstGeom prst="rect">
            <a:avLst/>
          </a:prstGeom>
          <a:solidFill>
            <a:schemeClr val="accent6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-2580065" y="1274841"/>
            <a:ext cx="1798329" cy="2308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255/255/255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0/0/0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93/101/108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0/135/132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0/135/132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231/64/17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79/36/84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93/101/108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63/63/63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188/193/197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-3254009" y="981074"/>
            <a:ext cx="2472272" cy="320257"/>
          </a:xfrm>
          <a:prstGeom prst="rect">
            <a:avLst/>
          </a:prstGeom>
          <a:noFill/>
          <a:ln>
            <a:noFill/>
          </a:ln>
        </p:spPr>
        <p:txBody>
          <a:bodyPr wrap="square" lIns="90000" tIns="90000" rIns="90000" bIns="90000" rtlCol="0" anchor="b" anchorCtr="0">
            <a:spAutoFit/>
          </a:bodyPr>
          <a:lstStyle/>
          <a:p>
            <a:r>
              <a:rPr lang="zh-CN" altLang="de-DE" sz="9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字体和字体大小</a:t>
            </a:r>
            <a:endParaRPr lang="de-DE" sz="9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-3265248" y="4"/>
            <a:ext cx="3000400" cy="51473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72000" tIns="72000" rIns="72000" bIns="72000" rtlCol="0">
            <a:spAutoFit/>
          </a:bodyPr>
          <a:lstStyle/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zh-CN" altLang="de-DE" sz="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关于项目符号</a:t>
            </a:r>
            <a:br>
              <a:rPr lang="de-DE" sz="800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添加项目符号时请按住“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Shift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”+“Alt”+“→”</a:t>
            </a: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取消项目符号时请按住“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Shift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”+“Alt”+“←”</a:t>
            </a:r>
          </a:p>
        </p:txBody>
      </p:sp>
      <p:sp>
        <p:nvSpPr>
          <p:cNvPr id="42" name="矩形 1"/>
          <p:cNvSpPr>
            <a:spLocks noChangeArrowheads="1"/>
          </p:cNvSpPr>
          <p:nvPr userDrawn="1"/>
        </p:nvSpPr>
        <p:spPr bwMode="auto">
          <a:xfrm>
            <a:off x="143343" y="6491888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713514-ED9C-42CC-BD87-5F5CAE050875}" type="slidenum">
              <a:rPr lang="de-DE" altLang="zh-CN" sz="1200" b="1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6AFA3A9-BED3-42EA-8D4D-E86288BDFEF8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6120000"/>
            <a:ext cx="1459865" cy="6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9" r:id="rId3"/>
    <p:sldLayoutId id="2147483730" r:id="rId4"/>
    <p:sldLayoutId id="2147483728" r:id="rId5"/>
    <p:sldLayoutId id="2147483726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270000" indent="-27000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540000" indent="-269875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810000" indent="-269875" algn="l" defTabSz="914400" rtl="0" eaLnBrk="1" latinLnBrk="0" hangingPunct="1">
        <a:lnSpc>
          <a:spcPct val="110000"/>
        </a:lnSpc>
        <a:spcBef>
          <a:spcPts val="600"/>
        </a:spcBef>
        <a:buClr>
          <a:schemeClr val="bg2"/>
        </a:buClr>
        <a:buFont typeface="Symbol" panose="05050102010706020507" pitchFamily="18" charset="2"/>
        <a:buChar char="-"/>
        <a:tabLst/>
        <a:defRPr sz="1400" kern="1200">
          <a:solidFill>
            <a:schemeClr val="bg2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Font typeface="Arial" panose="020B0604020202020204" pitchFamily="34" charset="0"/>
        <a:buNone/>
        <a:tabLst/>
        <a:defRPr sz="1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svg"/><Relationship Id="rId17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jpe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64.png"/><Relationship Id="rId4" Type="http://schemas.openxmlformats.org/officeDocument/2006/relationships/tags" Target="../tags/tag4.xml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96000" y="6185043"/>
            <a:ext cx="10800000" cy="360048"/>
          </a:xfrm>
        </p:spPr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06</a:t>
            </a:r>
            <a:r>
              <a:rPr lang="zh-CN" altLang="en-US" dirty="0"/>
              <a:t>月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649C88B6-5D44-43D1-B2CB-61C8B6C4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4500000"/>
            <a:ext cx="10800000" cy="999276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err="1"/>
              <a:t>DoCap</a:t>
            </a:r>
            <a:r>
              <a:rPr lang="zh-CN" altLang="en-US" sz="3600" dirty="0"/>
              <a:t>云边结合数据采集方案</a:t>
            </a:r>
          </a:p>
        </p:txBody>
      </p:sp>
    </p:spTree>
    <p:extLst>
      <p:ext uri="{BB962C8B-B14F-4D97-AF65-F5344CB8AC3E}">
        <p14:creationId xmlns:p14="http://schemas.microsoft.com/office/powerpoint/2010/main" val="9789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ACAD1E-CBDC-4709-8FD0-7745822F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功能说明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BB773DE6-D595-4542-BC22-4C53C4896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172929"/>
              </p:ext>
            </p:extLst>
          </p:nvPr>
        </p:nvGraphicFramePr>
        <p:xfrm>
          <a:off x="516000" y="838200"/>
          <a:ext cx="11232000" cy="4892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9800">
                  <a:extLst>
                    <a:ext uri="{9D8B030D-6E8A-4147-A177-3AD203B41FA5}">
                      <a16:colId xmlns:a16="http://schemas.microsoft.com/office/drawing/2014/main" val="2526868290"/>
                    </a:ext>
                  </a:extLst>
                </a:gridCol>
                <a:gridCol w="2417400">
                  <a:extLst>
                    <a:ext uri="{9D8B030D-6E8A-4147-A177-3AD203B41FA5}">
                      <a16:colId xmlns:a16="http://schemas.microsoft.com/office/drawing/2014/main" val="1080449931"/>
                    </a:ext>
                  </a:extLst>
                </a:gridCol>
                <a:gridCol w="2417400">
                  <a:extLst>
                    <a:ext uri="{9D8B030D-6E8A-4147-A177-3AD203B41FA5}">
                      <a16:colId xmlns:a16="http://schemas.microsoft.com/office/drawing/2014/main" val="1945394410"/>
                    </a:ext>
                  </a:extLst>
                </a:gridCol>
                <a:gridCol w="2417400">
                  <a:extLst>
                    <a:ext uri="{9D8B030D-6E8A-4147-A177-3AD203B41FA5}">
                      <a16:colId xmlns:a16="http://schemas.microsoft.com/office/drawing/2014/main" val="2185643956"/>
                    </a:ext>
                  </a:extLst>
                </a:gridCol>
              </a:tblGrid>
              <a:tr h="3566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</a:t>
                      </a:r>
                      <a:r>
                        <a:rPr lang="en-US" altLang="zh-CN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</a:t>
                      </a:r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基础版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DoCap</a:t>
                      </a:r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标准版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DoCap</a:t>
                      </a:r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高级版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183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帧数据采集</a:t>
                      </a:r>
                      <a:endParaRPr lang="en-US" sz="12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21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49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Graph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03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XC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标定测量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606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UDS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诊断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415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UDS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刷写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0484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车载以太网数据采集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218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休眠唤醒</a:t>
                      </a:r>
                      <a:endParaRPr lang="en-US" sz="12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●（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CAN1-2 Only</a:t>
                      </a: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●（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CAN1-2 </a:t>
                      </a: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特定帧，其他任意帧）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●（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CAN1-2 </a:t>
                      </a: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特定帧，其他任意帧）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13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数据仿真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CANFD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CANFD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CANFD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209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视频录制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317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176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Reset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4570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保存格式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MF4/ASC/BLF/MAT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MF4/ASC/BLF/MAT/PCAP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MF4/ASC/BLF/MAT/PCAP/MP4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3368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OTA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610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离线功能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原始帧收集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原始帧收集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原始帧收集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0235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信号数据库导入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DBC</a:t>
                      </a: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LDF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DBC</a:t>
                      </a: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LDF</a:t>
                      </a: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ARXML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DBC</a:t>
                      </a: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LDF</a:t>
                      </a:r>
                      <a:r>
                        <a:rPr lang="zh-CN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ARXML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5378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数据采集方式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全量采集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条件采集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全量采集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条件采集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全量采集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条件采集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77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模板功能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181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53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ACAD1E-CBDC-4709-8FD0-7745822F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云端页面（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CBB09C-092D-4DA3-831A-9F81579735DF}"/>
              </a:ext>
            </a:extLst>
          </p:cNvPr>
          <p:cNvSpPr/>
          <p:nvPr/>
        </p:nvSpPr>
        <p:spPr>
          <a:xfrm>
            <a:off x="218975" y="990600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AD9DCC-E84E-4BF5-BF68-95BC85EF4DCF}"/>
              </a:ext>
            </a:extLst>
          </p:cNvPr>
          <p:cNvSpPr/>
          <p:nvPr/>
        </p:nvSpPr>
        <p:spPr>
          <a:xfrm>
            <a:off x="390625" y="1162250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E151D51-B770-414A-868B-A25A19AE617B}"/>
              </a:ext>
            </a:extLst>
          </p:cNvPr>
          <p:cNvCxnSpPr>
            <a:cxnSpLocks/>
          </p:cNvCxnSpPr>
          <p:nvPr/>
        </p:nvCxnSpPr>
        <p:spPr>
          <a:xfrm>
            <a:off x="218975" y="1397267"/>
            <a:ext cx="11750071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9EE839E-C69C-4347-BCEC-4E51104A9A96}"/>
              </a:ext>
            </a:extLst>
          </p:cNvPr>
          <p:cNvSpPr txBox="1"/>
          <p:nvPr/>
        </p:nvSpPr>
        <p:spPr>
          <a:xfrm>
            <a:off x="779646" y="971606"/>
            <a:ext cx="1582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C429DF-D7E9-4E18-BA47-29CB4372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80" y="1567260"/>
            <a:ext cx="2751222" cy="1558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流程图: 终止 16">
            <a:extLst>
              <a:ext uri="{FF2B5EF4-FFF2-40B4-BE49-F238E27FC236}">
                <a16:creationId xmlns:a16="http://schemas.microsoft.com/office/drawing/2014/main" id="{5A656D32-7803-4FD1-B937-44E60CDDD846}"/>
              </a:ext>
            </a:extLst>
          </p:cNvPr>
          <p:cNvSpPr/>
          <p:nvPr/>
        </p:nvSpPr>
        <p:spPr>
          <a:xfrm>
            <a:off x="973339" y="3329894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 b="1" i="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设备信息展示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6616BA-0A4E-4362-B594-13EA8D44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443" y="1561315"/>
            <a:ext cx="2751222" cy="1564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流程图: 终止 21">
            <a:extLst>
              <a:ext uri="{FF2B5EF4-FFF2-40B4-BE49-F238E27FC236}">
                <a16:creationId xmlns:a16="http://schemas.microsoft.com/office/drawing/2014/main" id="{3CCD6B94-E435-45B5-8AC3-D7984FC81A2A}"/>
              </a:ext>
            </a:extLst>
          </p:cNvPr>
          <p:cNvSpPr/>
          <p:nvPr/>
        </p:nvSpPr>
        <p:spPr>
          <a:xfrm>
            <a:off x="3886200" y="3329894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设备信息设置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80669E-8F0B-49F0-98F0-F2D46D30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80" y="3818421"/>
            <a:ext cx="2751222" cy="1618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61FDE1B-93FF-4D64-9112-5B64F563F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862" y="3818421"/>
            <a:ext cx="2751221" cy="1618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流程图: 终止 24">
            <a:extLst>
              <a:ext uri="{FF2B5EF4-FFF2-40B4-BE49-F238E27FC236}">
                <a16:creationId xmlns:a16="http://schemas.microsoft.com/office/drawing/2014/main" id="{4A8290DA-D669-4E30-B911-BFA2FA969068}"/>
              </a:ext>
            </a:extLst>
          </p:cNvPr>
          <p:cNvSpPr/>
          <p:nvPr/>
        </p:nvSpPr>
        <p:spPr>
          <a:xfrm>
            <a:off x="566688" y="5645774"/>
            <a:ext cx="1990825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信息设置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基本信息</a:t>
            </a:r>
          </a:p>
        </p:txBody>
      </p:sp>
      <p:sp>
        <p:nvSpPr>
          <p:cNvPr id="27" name="流程图: 终止 26">
            <a:extLst>
              <a:ext uri="{FF2B5EF4-FFF2-40B4-BE49-F238E27FC236}">
                <a16:creationId xmlns:a16="http://schemas.microsoft.com/office/drawing/2014/main" id="{F0B9A6D2-1A9C-4225-BF34-65397EBEB2CE}"/>
              </a:ext>
            </a:extLst>
          </p:cNvPr>
          <p:cNvSpPr/>
          <p:nvPr/>
        </p:nvSpPr>
        <p:spPr>
          <a:xfrm>
            <a:off x="3596641" y="5645774"/>
            <a:ext cx="1990825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信息设置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文件配置</a:t>
            </a:r>
          </a:p>
        </p:txBody>
      </p:sp>
      <p:sp>
        <p:nvSpPr>
          <p:cNvPr id="34" name="流程图: 终止 33">
            <a:extLst>
              <a:ext uri="{FF2B5EF4-FFF2-40B4-BE49-F238E27FC236}">
                <a16:creationId xmlns:a16="http://schemas.microsoft.com/office/drawing/2014/main" id="{BCC6C933-8E37-437E-8B4F-9878894458A5}"/>
              </a:ext>
            </a:extLst>
          </p:cNvPr>
          <p:cNvSpPr/>
          <p:nvPr/>
        </p:nvSpPr>
        <p:spPr>
          <a:xfrm>
            <a:off x="6980302" y="3329894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终端</a:t>
            </a: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信息展示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36" name="流程图: 终止 35">
            <a:extLst>
              <a:ext uri="{FF2B5EF4-FFF2-40B4-BE49-F238E27FC236}">
                <a16:creationId xmlns:a16="http://schemas.microsoft.com/office/drawing/2014/main" id="{B31C1109-5192-4FB9-A0B7-650D0C8AC81F}"/>
              </a:ext>
            </a:extLst>
          </p:cNvPr>
          <p:cNvSpPr/>
          <p:nvPr/>
        </p:nvSpPr>
        <p:spPr>
          <a:xfrm>
            <a:off x="9893163" y="3329894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业务数据检索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EE325484-0F4D-4169-8F26-70DD2FA8E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949" y="1518758"/>
            <a:ext cx="2751222" cy="1606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ABD63B2-BC2A-4330-B502-6023F423B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6614" y="1518758"/>
            <a:ext cx="2836859" cy="1606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619C824-D07C-4323-A93B-7BC90E4E6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2814" y="3818421"/>
            <a:ext cx="2819402" cy="1618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69E7362-CB18-4867-B658-0CCF36473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7848" y="3818428"/>
            <a:ext cx="2795625" cy="1618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流程图: 终止 45">
            <a:extLst>
              <a:ext uri="{FF2B5EF4-FFF2-40B4-BE49-F238E27FC236}">
                <a16:creationId xmlns:a16="http://schemas.microsoft.com/office/drawing/2014/main" id="{35533D3E-674D-4234-900E-3DDAB7847D95}"/>
              </a:ext>
            </a:extLst>
          </p:cNvPr>
          <p:cNvSpPr/>
          <p:nvPr/>
        </p:nvSpPr>
        <p:spPr>
          <a:xfrm>
            <a:off x="7006771" y="5669081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日志信息展示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47" name="流程图: 终止 46">
            <a:extLst>
              <a:ext uri="{FF2B5EF4-FFF2-40B4-BE49-F238E27FC236}">
                <a16:creationId xmlns:a16="http://schemas.microsoft.com/office/drawing/2014/main" id="{0470D7EB-1ACC-4849-93EB-D42F78AF5AAB}"/>
              </a:ext>
            </a:extLst>
          </p:cNvPr>
          <p:cNvSpPr/>
          <p:nvPr/>
        </p:nvSpPr>
        <p:spPr>
          <a:xfrm>
            <a:off x="9919632" y="5669081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报警数据展示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754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ACAD1E-CBDC-4709-8FD0-7745822F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云端页面（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2/3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CBB09C-092D-4DA3-831A-9F81579735DF}"/>
              </a:ext>
            </a:extLst>
          </p:cNvPr>
          <p:cNvSpPr/>
          <p:nvPr/>
        </p:nvSpPr>
        <p:spPr>
          <a:xfrm>
            <a:off x="218975" y="990600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AD9DCC-E84E-4BF5-BF68-95BC85EF4DCF}"/>
              </a:ext>
            </a:extLst>
          </p:cNvPr>
          <p:cNvSpPr/>
          <p:nvPr/>
        </p:nvSpPr>
        <p:spPr>
          <a:xfrm>
            <a:off x="390625" y="1162250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E151D51-B770-414A-868B-A25A19AE617B}"/>
              </a:ext>
            </a:extLst>
          </p:cNvPr>
          <p:cNvCxnSpPr>
            <a:cxnSpLocks/>
          </p:cNvCxnSpPr>
          <p:nvPr/>
        </p:nvCxnSpPr>
        <p:spPr>
          <a:xfrm>
            <a:off x="218975" y="1397267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9EE839E-C69C-4347-BCEC-4E51104A9A96}"/>
              </a:ext>
            </a:extLst>
          </p:cNvPr>
          <p:cNvSpPr txBox="1"/>
          <p:nvPr/>
        </p:nvSpPr>
        <p:spPr>
          <a:xfrm>
            <a:off x="779646" y="971606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原始帧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E39F1AF-F434-40ED-BAB5-3CA551C3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" y="1543251"/>
            <a:ext cx="3016920" cy="188575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4A208A6-5D67-4A8C-8BFF-0CAC13BFAED1}"/>
              </a:ext>
            </a:extLst>
          </p:cNvPr>
          <p:cNvSpPr txBox="1"/>
          <p:nvPr/>
        </p:nvSpPr>
        <p:spPr>
          <a:xfrm>
            <a:off x="3269493" y="1905000"/>
            <a:ext cx="2853279" cy="49244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3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选择已经正在收集的设备，点击开始按钮，可以进行</a:t>
            </a:r>
            <a:r>
              <a:rPr lang="zh-CN" altLang="en-US" sz="13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原始帧的</a:t>
            </a:r>
            <a:r>
              <a:rPr lang="en-US" altLang="zh-CN" sz="13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Trace</a:t>
            </a:r>
            <a:r>
              <a:rPr lang="zh-CN" altLang="en-US" sz="13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展示</a:t>
            </a:r>
            <a:endParaRPr lang="zh-CN" altLang="en-US" sz="13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C55B1E8-D772-4E3D-A869-2FBACAE998EE}"/>
              </a:ext>
            </a:extLst>
          </p:cNvPr>
          <p:cNvSpPr txBox="1"/>
          <p:nvPr/>
        </p:nvSpPr>
        <p:spPr>
          <a:xfrm>
            <a:off x="3429000" y="2428221"/>
            <a:ext cx="2514600" cy="11531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支持滚动模块展示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支持固定模式展示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支持通道排序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</a:t>
            </a:r>
            <a:r>
              <a:rPr lang="en-US" altLang="zh-CN" sz="1100" dirty="0"/>
              <a:t>ID</a:t>
            </a:r>
            <a:r>
              <a:rPr lang="zh-CN" altLang="en-US" sz="1100" dirty="0"/>
              <a:t>排序</a:t>
            </a:r>
            <a:endParaRPr lang="en-US" altLang="zh-CN" sz="1100" dirty="0"/>
          </a:p>
        </p:txBody>
      </p:sp>
      <p:sp>
        <p:nvSpPr>
          <p:cNvPr id="31" name="流程图: 终止 30">
            <a:extLst>
              <a:ext uri="{FF2B5EF4-FFF2-40B4-BE49-F238E27FC236}">
                <a16:creationId xmlns:a16="http://schemas.microsoft.com/office/drawing/2014/main" id="{AF6EF6F1-6AF4-4BA2-8CE6-9A0FB6134E17}"/>
              </a:ext>
            </a:extLst>
          </p:cNvPr>
          <p:cNvSpPr/>
          <p:nvPr/>
        </p:nvSpPr>
        <p:spPr>
          <a:xfrm>
            <a:off x="3886200" y="1497912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i="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4768041-0332-48C6-9B38-FC62ECC77A52}"/>
              </a:ext>
            </a:extLst>
          </p:cNvPr>
          <p:cNvSpPr/>
          <p:nvPr/>
        </p:nvSpPr>
        <p:spPr>
          <a:xfrm>
            <a:off x="6248400" y="990600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63FFEE2-066D-44B2-B4CA-D78B6795E8AD}"/>
              </a:ext>
            </a:extLst>
          </p:cNvPr>
          <p:cNvSpPr/>
          <p:nvPr/>
        </p:nvSpPr>
        <p:spPr>
          <a:xfrm>
            <a:off x="6420050" y="1162250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D8B1A65-F281-4710-8FC1-4AB6AA2878CB}"/>
              </a:ext>
            </a:extLst>
          </p:cNvPr>
          <p:cNvSpPr txBox="1"/>
          <p:nvPr/>
        </p:nvSpPr>
        <p:spPr>
          <a:xfrm>
            <a:off x="6809071" y="971606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9D2960A-0055-4899-A2BF-7C2B1BC2A16E}"/>
              </a:ext>
            </a:extLst>
          </p:cNvPr>
          <p:cNvCxnSpPr>
            <a:cxnSpLocks/>
          </p:cNvCxnSpPr>
          <p:nvPr/>
        </p:nvCxnSpPr>
        <p:spPr>
          <a:xfrm>
            <a:off x="6248400" y="1397267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92A07274-314A-4D75-9A84-2DF874CA9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43"/>
          <a:stretch/>
        </p:blipFill>
        <p:spPr>
          <a:xfrm>
            <a:off x="6261651" y="1763301"/>
            <a:ext cx="4876800" cy="1795127"/>
          </a:xfrm>
          <a:prstGeom prst="rect">
            <a:avLst/>
          </a:prstGeom>
        </p:spPr>
      </p:pic>
      <p:pic>
        <p:nvPicPr>
          <p:cNvPr id="40" name="图片 39" descr="图形用户界面, 应用程序, 表格&#10;&#10;描述已自动生成">
            <a:extLst>
              <a:ext uri="{FF2B5EF4-FFF2-40B4-BE49-F238E27FC236}">
                <a16:creationId xmlns:a16="http://schemas.microsoft.com/office/drawing/2014/main" id="{DBAFEE2E-3648-479D-8F39-65AE163677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0" y="4186380"/>
            <a:ext cx="4038600" cy="209139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009019AB-8F67-42FB-9B18-CD1EFD36EB9C}"/>
              </a:ext>
            </a:extLst>
          </p:cNvPr>
          <p:cNvSpPr/>
          <p:nvPr/>
        </p:nvSpPr>
        <p:spPr>
          <a:xfrm>
            <a:off x="218975" y="3633730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DD92BD-A570-4CD5-9163-B6DC98003449}"/>
              </a:ext>
            </a:extLst>
          </p:cNvPr>
          <p:cNvSpPr/>
          <p:nvPr/>
        </p:nvSpPr>
        <p:spPr>
          <a:xfrm>
            <a:off x="390625" y="3805380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EDBC3A-078F-416A-B76F-40AF7C88FA4F}"/>
              </a:ext>
            </a:extLst>
          </p:cNvPr>
          <p:cNvCxnSpPr>
            <a:cxnSpLocks/>
          </p:cNvCxnSpPr>
          <p:nvPr/>
        </p:nvCxnSpPr>
        <p:spPr>
          <a:xfrm>
            <a:off x="218975" y="4040397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DC1F564-E5D7-459E-A0C5-5B4FEFE152E8}"/>
              </a:ext>
            </a:extLst>
          </p:cNvPr>
          <p:cNvSpPr txBox="1"/>
          <p:nvPr/>
        </p:nvSpPr>
        <p:spPr>
          <a:xfrm>
            <a:off x="779646" y="3614736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原始帧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流程图: 终止 50">
            <a:extLst>
              <a:ext uri="{FF2B5EF4-FFF2-40B4-BE49-F238E27FC236}">
                <a16:creationId xmlns:a16="http://schemas.microsoft.com/office/drawing/2014/main" id="{B4363850-58C5-4F6A-B5AE-F9EA49ED1B70}"/>
              </a:ext>
            </a:extLst>
          </p:cNvPr>
          <p:cNvSpPr/>
          <p:nvPr/>
        </p:nvSpPr>
        <p:spPr>
          <a:xfrm>
            <a:off x="4572000" y="4267200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i="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978358-9811-4150-B3F9-5F730CB09186}"/>
              </a:ext>
            </a:extLst>
          </p:cNvPr>
          <p:cNvSpPr txBox="1"/>
          <p:nvPr/>
        </p:nvSpPr>
        <p:spPr>
          <a:xfrm>
            <a:off x="4419600" y="4884143"/>
            <a:ext cx="1703172" cy="11531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支持离线信号选择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支持动态扩大缩小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</a:t>
            </a:r>
            <a:r>
              <a:rPr lang="en-US" altLang="zh-CN" sz="1100" dirty="0"/>
              <a:t>Y</a:t>
            </a:r>
            <a:r>
              <a:rPr lang="zh-CN" altLang="en-US" sz="1100" dirty="0"/>
              <a:t>轴合并</a:t>
            </a:r>
            <a:endParaRPr lang="en-US" altLang="zh-CN" sz="11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69D3553-6099-4480-A2DB-FE6A41DD6699}"/>
              </a:ext>
            </a:extLst>
          </p:cNvPr>
          <p:cNvSpPr/>
          <p:nvPr/>
        </p:nvSpPr>
        <p:spPr>
          <a:xfrm>
            <a:off x="6242222" y="3630455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75BB8C9-7733-407B-8448-6CE1F5584C82}"/>
              </a:ext>
            </a:extLst>
          </p:cNvPr>
          <p:cNvSpPr/>
          <p:nvPr/>
        </p:nvSpPr>
        <p:spPr>
          <a:xfrm>
            <a:off x="6413872" y="3802105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F29C59F-256E-47A5-84FA-7805AB78D3A4}"/>
              </a:ext>
            </a:extLst>
          </p:cNvPr>
          <p:cNvCxnSpPr>
            <a:cxnSpLocks/>
          </p:cNvCxnSpPr>
          <p:nvPr/>
        </p:nvCxnSpPr>
        <p:spPr>
          <a:xfrm>
            <a:off x="6242222" y="4037122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01427E9F-D941-403A-A72E-8601F5B26AFF}"/>
              </a:ext>
            </a:extLst>
          </p:cNvPr>
          <p:cNvSpPr txBox="1"/>
          <p:nvPr/>
        </p:nvSpPr>
        <p:spPr>
          <a:xfrm>
            <a:off x="6802893" y="3611461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原始帧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435CDECF-AF21-4A48-80FE-C2F902B31A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65"/>
          <a:stretch/>
        </p:blipFill>
        <p:spPr>
          <a:xfrm>
            <a:off x="6315875" y="4200551"/>
            <a:ext cx="3809777" cy="2077221"/>
          </a:xfrm>
          <a:prstGeom prst="rect">
            <a:avLst/>
          </a:prstGeom>
        </p:spPr>
      </p:pic>
      <p:sp>
        <p:nvSpPr>
          <p:cNvPr id="58" name="流程图: 终止 57">
            <a:extLst>
              <a:ext uri="{FF2B5EF4-FFF2-40B4-BE49-F238E27FC236}">
                <a16:creationId xmlns:a16="http://schemas.microsoft.com/office/drawing/2014/main" id="{E48BF218-7F3A-4A16-B770-EA4829717E52}"/>
              </a:ext>
            </a:extLst>
          </p:cNvPr>
          <p:cNvSpPr/>
          <p:nvPr/>
        </p:nvSpPr>
        <p:spPr>
          <a:xfrm>
            <a:off x="10515600" y="4200551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i="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A51641-5E6A-464D-ADB8-02AEAA095CAA}"/>
              </a:ext>
            </a:extLst>
          </p:cNvPr>
          <p:cNvSpPr txBox="1"/>
          <p:nvPr/>
        </p:nvSpPr>
        <p:spPr>
          <a:xfrm>
            <a:off x="10153229" y="4614297"/>
            <a:ext cx="2078894" cy="16634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</a:t>
            </a:r>
            <a:r>
              <a:rPr lang="en-US" altLang="zh-CN" sz="1100" dirty="0"/>
              <a:t>Polling</a:t>
            </a:r>
            <a:r>
              <a:rPr lang="zh-CN" altLang="en-US" sz="1100" dirty="0"/>
              <a:t>模式采集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</a:t>
            </a:r>
            <a:r>
              <a:rPr lang="en-US" altLang="zh-CN" sz="1100" dirty="0"/>
              <a:t>DAQ</a:t>
            </a:r>
            <a:r>
              <a:rPr lang="zh-CN" altLang="en-US" sz="1100" dirty="0"/>
              <a:t>模式采集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支持多通道同时采集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支持标定范围检查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支持采集和标定模板功能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/>
              <a:t>支持物理量逻辑量的转换</a:t>
            </a:r>
            <a:endParaRPr lang="en-US" altLang="zh-CN" sz="11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B594DE7-82BA-4269-A825-7516499AA36E}"/>
              </a:ext>
            </a:extLst>
          </p:cNvPr>
          <p:cNvSpPr txBox="1"/>
          <p:nvPr/>
        </p:nvSpPr>
        <p:spPr>
          <a:xfrm>
            <a:off x="6172200" y="1411330"/>
            <a:ext cx="2131541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支持</a:t>
            </a:r>
            <a:r>
              <a:rPr lang="en-US" altLang="zh-CN" dirty="0"/>
              <a:t>CAN</a:t>
            </a:r>
            <a:r>
              <a:rPr lang="zh-CN" altLang="en-US" dirty="0"/>
              <a:t>仿真功能</a:t>
            </a:r>
          </a:p>
        </p:txBody>
      </p:sp>
    </p:spTree>
    <p:extLst>
      <p:ext uri="{BB962C8B-B14F-4D97-AF65-F5344CB8AC3E}">
        <p14:creationId xmlns:p14="http://schemas.microsoft.com/office/powerpoint/2010/main" val="199808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ACAD1E-CBDC-4709-8FD0-7745822F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云端页面（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CBB09C-092D-4DA3-831A-9F81579735DF}"/>
              </a:ext>
            </a:extLst>
          </p:cNvPr>
          <p:cNvSpPr/>
          <p:nvPr/>
        </p:nvSpPr>
        <p:spPr>
          <a:xfrm>
            <a:off x="218975" y="990600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AD9DCC-E84E-4BF5-BF68-95BC85EF4DCF}"/>
              </a:ext>
            </a:extLst>
          </p:cNvPr>
          <p:cNvSpPr/>
          <p:nvPr/>
        </p:nvSpPr>
        <p:spPr>
          <a:xfrm>
            <a:off x="390625" y="1162250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E151D51-B770-414A-868B-A25A19AE617B}"/>
              </a:ext>
            </a:extLst>
          </p:cNvPr>
          <p:cNvCxnSpPr>
            <a:cxnSpLocks/>
          </p:cNvCxnSpPr>
          <p:nvPr/>
        </p:nvCxnSpPr>
        <p:spPr>
          <a:xfrm>
            <a:off x="218975" y="1397267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9EE839E-C69C-4347-BCEC-4E51104A9A96}"/>
              </a:ext>
            </a:extLst>
          </p:cNvPr>
          <p:cNvSpPr txBox="1"/>
          <p:nvPr/>
        </p:nvSpPr>
        <p:spPr>
          <a:xfrm>
            <a:off x="779646" y="971606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边缘计算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A208A6-5D67-4A8C-8BFF-0CAC13BFAED1}"/>
              </a:ext>
            </a:extLst>
          </p:cNvPr>
          <p:cNvSpPr txBox="1"/>
          <p:nvPr/>
        </p:nvSpPr>
        <p:spPr>
          <a:xfrm>
            <a:off x="3269493" y="1830347"/>
            <a:ext cx="2853279" cy="60016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1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通过边缘计算，预先设定收集条件，待条件满足后进行数据收集，减少数据冗余，提升分析效率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C55B1E8-D772-4E3D-A869-2FBACAE998EE}"/>
              </a:ext>
            </a:extLst>
          </p:cNvPr>
          <p:cNvSpPr txBox="1"/>
          <p:nvPr/>
        </p:nvSpPr>
        <p:spPr>
          <a:xfrm>
            <a:off x="3381853" y="2393284"/>
            <a:ext cx="2514600" cy="11531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支持边缘计算模板功能</a:t>
            </a: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支持手动触发模式</a:t>
            </a: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支持基本触发模式</a:t>
            </a: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支持条件触发模式</a:t>
            </a: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支持故障码触发模式</a:t>
            </a: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支持脚本（</a:t>
            </a:r>
            <a:r>
              <a:rPr lang="en-US" altLang="zh-CN" sz="1100" dirty="0"/>
              <a:t>Python</a:t>
            </a:r>
            <a:r>
              <a:rPr lang="zh-CN" altLang="en-US" sz="1100" dirty="0"/>
              <a:t>）触发模式</a:t>
            </a: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支持诊断触发</a:t>
            </a:r>
            <a:endParaRPr lang="en-US" altLang="zh-CN" sz="1100" dirty="0"/>
          </a:p>
        </p:txBody>
      </p:sp>
      <p:sp>
        <p:nvSpPr>
          <p:cNvPr id="31" name="流程图: 终止 30">
            <a:extLst>
              <a:ext uri="{FF2B5EF4-FFF2-40B4-BE49-F238E27FC236}">
                <a16:creationId xmlns:a16="http://schemas.microsoft.com/office/drawing/2014/main" id="{AF6EF6F1-6AF4-4BA2-8CE6-9A0FB6134E17}"/>
              </a:ext>
            </a:extLst>
          </p:cNvPr>
          <p:cNvSpPr/>
          <p:nvPr/>
        </p:nvSpPr>
        <p:spPr>
          <a:xfrm>
            <a:off x="3886200" y="1497912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i="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4768041-0332-48C6-9B38-FC62ECC77A52}"/>
              </a:ext>
            </a:extLst>
          </p:cNvPr>
          <p:cNvSpPr/>
          <p:nvPr/>
        </p:nvSpPr>
        <p:spPr>
          <a:xfrm>
            <a:off x="6248400" y="990600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63FFEE2-066D-44B2-B4CA-D78B6795E8AD}"/>
              </a:ext>
            </a:extLst>
          </p:cNvPr>
          <p:cNvSpPr/>
          <p:nvPr/>
        </p:nvSpPr>
        <p:spPr>
          <a:xfrm>
            <a:off x="6420050" y="1162250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D8B1A65-F281-4710-8FC1-4AB6AA2878CB}"/>
              </a:ext>
            </a:extLst>
          </p:cNvPr>
          <p:cNvSpPr txBox="1"/>
          <p:nvPr/>
        </p:nvSpPr>
        <p:spPr>
          <a:xfrm>
            <a:off x="6809071" y="971606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UDS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9D2960A-0055-4899-A2BF-7C2B1BC2A16E}"/>
              </a:ext>
            </a:extLst>
          </p:cNvPr>
          <p:cNvCxnSpPr>
            <a:cxnSpLocks/>
          </p:cNvCxnSpPr>
          <p:nvPr/>
        </p:nvCxnSpPr>
        <p:spPr>
          <a:xfrm>
            <a:off x="6248400" y="1397267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009019AB-8F67-42FB-9B18-CD1EFD36EB9C}"/>
              </a:ext>
            </a:extLst>
          </p:cNvPr>
          <p:cNvSpPr/>
          <p:nvPr/>
        </p:nvSpPr>
        <p:spPr>
          <a:xfrm>
            <a:off x="218975" y="3633730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DD92BD-A570-4CD5-9163-B6DC98003449}"/>
              </a:ext>
            </a:extLst>
          </p:cNvPr>
          <p:cNvSpPr/>
          <p:nvPr/>
        </p:nvSpPr>
        <p:spPr>
          <a:xfrm>
            <a:off x="390625" y="3805380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EDBC3A-078F-416A-B76F-40AF7C88FA4F}"/>
              </a:ext>
            </a:extLst>
          </p:cNvPr>
          <p:cNvCxnSpPr>
            <a:cxnSpLocks/>
          </p:cNvCxnSpPr>
          <p:nvPr/>
        </p:nvCxnSpPr>
        <p:spPr>
          <a:xfrm>
            <a:off x="218975" y="4040397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DC1F564-E5D7-459E-A0C5-5B4FEFE152E8}"/>
              </a:ext>
            </a:extLst>
          </p:cNvPr>
          <p:cNvSpPr txBox="1"/>
          <p:nvPr/>
        </p:nvSpPr>
        <p:spPr>
          <a:xfrm>
            <a:off x="779646" y="3614736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原始帧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流程图: 终止 50">
            <a:extLst>
              <a:ext uri="{FF2B5EF4-FFF2-40B4-BE49-F238E27FC236}">
                <a16:creationId xmlns:a16="http://schemas.microsoft.com/office/drawing/2014/main" id="{B4363850-58C5-4F6A-B5AE-F9EA49ED1B70}"/>
              </a:ext>
            </a:extLst>
          </p:cNvPr>
          <p:cNvSpPr/>
          <p:nvPr/>
        </p:nvSpPr>
        <p:spPr>
          <a:xfrm>
            <a:off x="4572000" y="4267200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i="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69D3553-6099-4480-A2DB-FE6A41DD6699}"/>
              </a:ext>
            </a:extLst>
          </p:cNvPr>
          <p:cNvSpPr/>
          <p:nvPr/>
        </p:nvSpPr>
        <p:spPr>
          <a:xfrm>
            <a:off x="6242222" y="3630455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75BB8C9-7733-407B-8448-6CE1F5584C82}"/>
              </a:ext>
            </a:extLst>
          </p:cNvPr>
          <p:cNvSpPr/>
          <p:nvPr/>
        </p:nvSpPr>
        <p:spPr>
          <a:xfrm>
            <a:off x="6413872" y="3802105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F29C59F-256E-47A5-84FA-7805AB78D3A4}"/>
              </a:ext>
            </a:extLst>
          </p:cNvPr>
          <p:cNvCxnSpPr>
            <a:cxnSpLocks/>
          </p:cNvCxnSpPr>
          <p:nvPr/>
        </p:nvCxnSpPr>
        <p:spPr>
          <a:xfrm>
            <a:off x="6242222" y="4037122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01427E9F-D941-403A-A72E-8601F5B26AFF}"/>
              </a:ext>
            </a:extLst>
          </p:cNvPr>
          <p:cNvSpPr txBox="1"/>
          <p:nvPr/>
        </p:nvSpPr>
        <p:spPr>
          <a:xfrm>
            <a:off x="6802893" y="3611461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XCP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标定测量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" name="流程图: 终止 57">
            <a:extLst>
              <a:ext uri="{FF2B5EF4-FFF2-40B4-BE49-F238E27FC236}">
                <a16:creationId xmlns:a16="http://schemas.microsoft.com/office/drawing/2014/main" id="{E48BF218-7F3A-4A16-B770-EA4829717E52}"/>
              </a:ext>
            </a:extLst>
          </p:cNvPr>
          <p:cNvSpPr/>
          <p:nvPr/>
        </p:nvSpPr>
        <p:spPr>
          <a:xfrm>
            <a:off x="10515600" y="4200551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i="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88DEDC9-E65B-486E-94A2-564D5BA1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8" y="1467050"/>
            <a:ext cx="3023504" cy="198303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3BADE7A-46EA-4D64-9DCF-4D7666AC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62" y="1502132"/>
            <a:ext cx="3741845" cy="193733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B71F0FAF-C764-4BE7-89C8-5176E9ACE927}"/>
              </a:ext>
            </a:extLst>
          </p:cNvPr>
          <p:cNvSpPr txBox="1"/>
          <p:nvPr/>
        </p:nvSpPr>
        <p:spPr>
          <a:xfrm>
            <a:off x="10071540" y="2130429"/>
            <a:ext cx="1892105" cy="600164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根据选择的诊断服务获取诊断结果，通知支持安全访问（</a:t>
            </a:r>
            <a:r>
              <a:rPr lang="en-US" altLang="zh-CN" sz="11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seed&amp;key</a:t>
            </a:r>
            <a:r>
              <a:rPr lang="zh-CN" altLang="en-US"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sz="1100" dirty="0"/>
          </a:p>
        </p:txBody>
      </p:sp>
      <p:sp>
        <p:nvSpPr>
          <p:cNvPr id="45" name="流程图: 终止 44">
            <a:extLst>
              <a:ext uri="{FF2B5EF4-FFF2-40B4-BE49-F238E27FC236}">
                <a16:creationId xmlns:a16="http://schemas.microsoft.com/office/drawing/2014/main" id="{E0AC6BB0-C9C3-4B2D-9A7B-748FD6D4A7CE}"/>
              </a:ext>
            </a:extLst>
          </p:cNvPr>
          <p:cNvSpPr/>
          <p:nvPr/>
        </p:nvSpPr>
        <p:spPr>
          <a:xfrm>
            <a:off x="10410594" y="1497814"/>
            <a:ext cx="1245703" cy="313200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i="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38559816-EA8F-4BAE-A745-E87B6D113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64" y="4143310"/>
            <a:ext cx="3904676" cy="203786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25CF6461-690A-4A6F-9233-97E8D9DCC504}"/>
              </a:ext>
            </a:extLst>
          </p:cNvPr>
          <p:cNvSpPr txBox="1"/>
          <p:nvPr/>
        </p:nvSpPr>
        <p:spPr>
          <a:xfrm>
            <a:off x="4185851" y="4752634"/>
            <a:ext cx="1757750" cy="43088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结合各主机厂规范，动态配置烧写流程</a:t>
            </a:r>
            <a:endParaRPr lang="zh-CN" altLang="en-US" sz="1100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8CFCC4CE-9086-42FA-BDD9-06C27DFCF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761" y="4137669"/>
            <a:ext cx="3961484" cy="203077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E8405611-9303-4B60-AFAA-F02006D2157D}"/>
              </a:ext>
            </a:extLst>
          </p:cNvPr>
          <p:cNvSpPr txBox="1"/>
          <p:nvPr/>
        </p:nvSpPr>
        <p:spPr>
          <a:xfrm>
            <a:off x="10287000" y="4738993"/>
            <a:ext cx="1757750" cy="26161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支持边缘设备的远程升级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4264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ACAD1E-CBDC-4709-8FD0-7745822F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边缘端页面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CBB09C-092D-4DA3-831A-9F81579735DF}"/>
              </a:ext>
            </a:extLst>
          </p:cNvPr>
          <p:cNvSpPr/>
          <p:nvPr/>
        </p:nvSpPr>
        <p:spPr>
          <a:xfrm>
            <a:off x="144162" y="845713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AD9DCC-E84E-4BF5-BF68-95BC85EF4DCF}"/>
              </a:ext>
            </a:extLst>
          </p:cNvPr>
          <p:cNvSpPr/>
          <p:nvPr/>
        </p:nvSpPr>
        <p:spPr>
          <a:xfrm>
            <a:off x="315812" y="1017363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E151D51-B770-414A-868B-A25A19AE617B}"/>
              </a:ext>
            </a:extLst>
          </p:cNvPr>
          <p:cNvCxnSpPr>
            <a:cxnSpLocks/>
          </p:cNvCxnSpPr>
          <p:nvPr/>
        </p:nvCxnSpPr>
        <p:spPr>
          <a:xfrm>
            <a:off x="144162" y="1252380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9EE839E-C69C-4347-BCEC-4E51104A9A96}"/>
              </a:ext>
            </a:extLst>
          </p:cNvPr>
          <p:cNvSpPr txBox="1"/>
          <p:nvPr/>
        </p:nvSpPr>
        <p:spPr>
          <a:xfrm>
            <a:off x="704833" y="826719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基础配置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4768041-0332-48C6-9B38-FC62ECC77A52}"/>
              </a:ext>
            </a:extLst>
          </p:cNvPr>
          <p:cNvSpPr/>
          <p:nvPr/>
        </p:nvSpPr>
        <p:spPr>
          <a:xfrm>
            <a:off x="6242222" y="846666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63FFEE2-066D-44B2-B4CA-D78B6795E8AD}"/>
              </a:ext>
            </a:extLst>
          </p:cNvPr>
          <p:cNvSpPr/>
          <p:nvPr/>
        </p:nvSpPr>
        <p:spPr>
          <a:xfrm>
            <a:off x="6413872" y="1018316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D8B1A65-F281-4710-8FC1-4AB6AA2878CB}"/>
              </a:ext>
            </a:extLst>
          </p:cNvPr>
          <p:cNvSpPr txBox="1"/>
          <p:nvPr/>
        </p:nvSpPr>
        <p:spPr>
          <a:xfrm>
            <a:off x="6802893" y="827672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状态查询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9D2960A-0055-4899-A2BF-7C2B1BC2A16E}"/>
              </a:ext>
            </a:extLst>
          </p:cNvPr>
          <p:cNvCxnSpPr>
            <a:cxnSpLocks/>
          </p:cNvCxnSpPr>
          <p:nvPr/>
        </p:nvCxnSpPr>
        <p:spPr>
          <a:xfrm>
            <a:off x="6242222" y="1253333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009019AB-8F67-42FB-9B18-CD1EFD36EB9C}"/>
              </a:ext>
            </a:extLst>
          </p:cNvPr>
          <p:cNvSpPr/>
          <p:nvPr/>
        </p:nvSpPr>
        <p:spPr>
          <a:xfrm>
            <a:off x="218975" y="3815121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DD92BD-A570-4CD5-9163-B6DC98003449}"/>
              </a:ext>
            </a:extLst>
          </p:cNvPr>
          <p:cNvSpPr/>
          <p:nvPr/>
        </p:nvSpPr>
        <p:spPr>
          <a:xfrm>
            <a:off x="390625" y="3986771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EDBC3A-078F-416A-B76F-40AF7C88FA4F}"/>
              </a:ext>
            </a:extLst>
          </p:cNvPr>
          <p:cNvCxnSpPr>
            <a:cxnSpLocks/>
          </p:cNvCxnSpPr>
          <p:nvPr/>
        </p:nvCxnSpPr>
        <p:spPr>
          <a:xfrm>
            <a:off x="218975" y="4221788"/>
            <a:ext cx="28290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DC1F564-E5D7-459E-A0C5-5B4FEFE152E8}"/>
              </a:ext>
            </a:extLst>
          </p:cNvPr>
          <p:cNvSpPr txBox="1"/>
          <p:nvPr/>
        </p:nvSpPr>
        <p:spPr>
          <a:xfrm>
            <a:off x="779646" y="3796127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日志查询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69D3553-6099-4480-A2DB-FE6A41DD6699}"/>
              </a:ext>
            </a:extLst>
          </p:cNvPr>
          <p:cNvSpPr/>
          <p:nvPr/>
        </p:nvSpPr>
        <p:spPr>
          <a:xfrm>
            <a:off x="6242222" y="3812338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75BB8C9-7733-407B-8448-6CE1F5584C82}"/>
              </a:ext>
            </a:extLst>
          </p:cNvPr>
          <p:cNvSpPr/>
          <p:nvPr/>
        </p:nvSpPr>
        <p:spPr>
          <a:xfrm>
            <a:off x="6413872" y="3983988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F29C59F-256E-47A5-84FA-7805AB78D3A4}"/>
              </a:ext>
            </a:extLst>
          </p:cNvPr>
          <p:cNvCxnSpPr>
            <a:cxnSpLocks/>
          </p:cNvCxnSpPr>
          <p:nvPr/>
        </p:nvCxnSpPr>
        <p:spPr>
          <a:xfrm>
            <a:off x="6242222" y="4219005"/>
            <a:ext cx="57246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01427E9F-D941-403A-A72E-8601F5B26AFF}"/>
              </a:ext>
            </a:extLst>
          </p:cNvPr>
          <p:cNvSpPr txBox="1"/>
          <p:nvPr/>
        </p:nvSpPr>
        <p:spPr>
          <a:xfrm>
            <a:off x="6802893" y="3793344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D48AE9A-89A6-4D64-8202-BADB228F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8" y="1328553"/>
            <a:ext cx="2774092" cy="107155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46F534A-0BD1-4BF0-9F2B-88A7987E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987" y="1315337"/>
            <a:ext cx="2787627" cy="107922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34B56CE-3112-4549-9997-E93FA575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75" y="2458490"/>
            <a:ext cx="2802949" cy="109566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7DF5C98-60B8-47DA-808B-98B69BA35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987" y="2457518"/>
            <a:ext cx="2787627" cy="109907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B48CA1A-0B4A-4F9E-96FD-717115066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292" y="2457518"/>
            <a:ext cx="5270933" cy="104805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ADAB7FFE-1E01-4945-8F9F-818CC0926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478" y="1340465"/>
            <a:ext cx="5320369" cy="1021683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EEAB9E9E-947A-4B0B-B9CF-0A1A925EE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9987" y="4373559"/>
            <a:ext cx="2787627" cy="162068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ED8A08A9-0E41-4D7C-9FF1-DECC5041C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699" y="4373558"/>
            <a:ext cx="2829025" cy="1601679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5264F621-0C63-4DC0-B5AF-6679B79C9D62}"/>
              </a:ext>
            </a:extLst>
          </p:cNvPr>
          <p:cNvSpPr/>
          <p:nvPr/>
        </p:nvSpPr>
        <p:spPr>
          <a:xfrm>
            <a:off x="3344562" y="3815121"/>
            <a:ext cx="304800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E004D34-6B8D-4634-B44B-0DD9EDC89202}"/>
              </a:ext>
            </a:extLst>
          </p:cNvPr>
          <p:cNvSpPr/>
          <p:nvPr/>
        </p:nvSpPr>
        <p:spPr>
          <a:xfrm>
            <a:off x="3516212" y="3986771"/>
            <a:ext cx="209350" cy="209350"/>
          </a:xfrm>
          <a:prstGeom prst="rect">
            <a:avLst/>
          </a:prstGeom>
          <a:solidFill>
            <a:srgbClr val="E74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03AF96-4AD9-499A-BFBC-95B6838DC54C}"/>
              </a:ext>
            </a:extLst>
          </p:cNvPr>
          <p:cNvCxnSpPr>
            <a:cxnSpLocks/>
          </p:cNvCxnSpPr>
          <p:nvPr/>
        </p:nvCxnSpPr>
        <p:spPr>
          <a:xfrm>
            <a:off x="3344562" y="4221788"/>
            <a:ext cx="2829025" cy="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3F88FD4F-30F2-4C20-8F60-1A2686ECCBA0}"/>
              </a:ext>
            </a:extLst>
          </p:cNvPr>
          <p:cNvSpPr txBox="1"/>
          <p:nvPr/>
        </p:nvSpPr>
        <p:spPr>
          <a:xfrm>
            <a:off x="3905233" y="3796127"/>
            <a:ext cx="1963554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告警查询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E7D849AC-F174-485C-A9DA-990BDB628B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145" r="25150"/>
          <a:stretch/>
        </p:blipFill>
        <p:spPr>
          <a:xfrm>
            <a:off x="6660292" y="4346781"/>
            <a:ext cx="3120081" cy="162845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1C86412B-0D29-4268-8FDD-96E8A2F085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1" y="5183033"/>
            <a:ext cx="2025224" cy="79461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0AC2684A-A310-45E1-AC76-DC259F9563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0" y="4358219"/>
            <a:ext cx="2025225" cy="8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6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05">
            <a:extLst>
              <a:ext uri="{FF2B5EF4-FFF2-40B4-BE49-F238E27FC236}">
                <a16:creationId xmlns:a16="http://schemas.microsoft.com/office/drawing/2014/main" id="{CA4E4FFE-C03E-4BD5-AB80-3271D01379AE}"/>
              </a:ext>
            </a:extLst>
          </p:cNvPr>
          <p:cNvSpPr txBox="1"/>
          <p:nvPr/>
        </p:nvSpPr>
        <p:spPr>
          <a:xfrm>
            <a:off x="789738" y="1695467"/>
            <a:ext cx="1801062" cy="14203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8800" spc="500" dirty="0">
                <a:solidFill>
                  <a:srgbClr val="FFFFFF"/>
                </a:solidFill>
                <a:latin typeface="Castellar" panose="020A0402060406010301" pitchFamily="18" charset="0"/>
                <a:ea typeface="BarlowCondensed-ExtraBold"/>
              </a:rPr>
              <a:t>02</a:t>
            </a:r>
          </a:p>
        </p:txBody>
      </p:sp>
      <p:sp>
        <p:nvSpPr>
          <p:cNvPr id="3" name="Object 306">
            <a:extLst>
              <a:ext uri="{FF2B5EF4-FFF2-40B4-BE49-F238E27FC236}">
                <a16:creationId xmlns:a16="http://schemas.microsoft.com/office/drawing/2014/main" id="{B57DD737-F9AC-4E94-8BEF-9C036B00A8BD}"/>
              </a:ext>
            </a:extLst>
          </p:cNvPr>
          <p:cNvSpPr txBox="1"/>
          <p:nvPr/>
        </p:nvSpPr>
        <p:spPr>
          <a:xfrm>
            <a:off x="1143000" y="3810000"/>
            <a:ext cx="9906000" cy="629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落地案例</a:t>
            </a:r>
            <a:endParaRPr lang="en-US" altLang="zh-CN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20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B303035A-AAFA-49BF-9D7E-93559E478515}"/>
              </a:ext>
            </a:extLst>
          </p:cNvPr>
          <p:cNvSpPr txBox="1"/>
          <p:nvPr/>
        </p:nvSpPr>
        <p:spPr>
          <a:xfrm>
            <a:off x="4304793" y="1039058"/>
            <a:ext cx="3193747" cy="281634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 cmpd="sng">
            <a:noFill/>
            <a:miter lim="800000"/>
            <a:headEnd/>
            <a:tailEnd/>
          </a:ln>
        </p:spPr>
        <p:txBody>
          <a:bodyPr anchor="ctr"/>
          <a:lstStyle>
            <a:defPPr>
              <a:defRPr lang="de-DE"/>
            </a:defPPr>
            <a:lvl1pPr marR="0" lvl="0" indent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 kumimoji="0" sz="16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buNone/>
            </a:pP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6266D6-9B2A-4C3C-833C-976A65364B5A}"/>
              </a:ext>
            </a:extLst>
          </p:cNvPr>
          <p:cNvSpPr txBox="1"/>
          <p:nvPr/>
        </p:nvSpPr>
        <p:spPr>
          <a:xfrm>
            <a:off x="4304793" y="1003042"/>
            <a:ext cx="3193747" cy="281634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 cmpd="sng">
            <a:noFill/>
            <a:miter lim="800000"/>
            <a:headEnd/>
            <a:tailEnd/>
          </a:ln>
        </p:spPr>
        <p:txBody>
          <a:bodyPr anchor="ctr"/>
          <a:lstStyle>
            <a:defPPr>
              <a:defRPr lang="de-DE"/>
            </a:defPPr>
            <a:lvl1pPr marR="0" lvl="0" indent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 kumimoji="0" sz="16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buNone/>
            </a:pP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D370F6-D33C-47D4-8DA2-3F98AB797AD2}"/>
              </a:ext>
            </a:extLst>
          </p:cNvPr>
          <p:cNvSpPr txBox="1"/>
          <p:nvPr/>
        </p:nvSpPr>
        <p:spPr>
          <a:xfrm>
            <a:off x="561017" y="3124199"/>
            <a:ext cx="3193747" cy="281634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 cmpd="sng">
            <a:noFill/>
            <a:miter lim="800000"/>
            <a:headEnd/>
            <a:tailEnd/>
          </a:ln>
        </p:spPr>
        <p:txBody>
          <a:bodyPr anchor="ctr"/>
          <a:lstStyle>
            <a:defPPr>
              <a:defRPr lang="de-DE"/>
            </a:defPPr>
            <a:lvl1pPr marR="0" lvl="0" indent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 kumimoji="0" sz="16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46FF581-EF25-4B0B-B806-DEB69E1E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浙江某大型主机厂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D817DF-4930-4D0B-BFD3-9E4C6F254226}"/>
              </a:ext>
            </a:extLst>
          </p:cNvPr>
          <p:cNvSpPr txBox="1"/>
          <p:nvPr/>
        </p:nvSpPr>
        <p:spPr>
          <a:xfrm>
            <a:off x="566131" y="1003042"/>
            <a:ext cx="3193747" cy="1587758"/>
          </a:xfrm>
          <a:prstGeom prst="rect">
            <a:avLst/>
          </a:prstGeom>
          <a:gradFill>
            <a:gsLst>
              <a:gs pos="0">
                <a:srgbClr val="00C8C3"/>
              </a:gs>
              <a:gs pos="99000">
                <a:schemeClr val="accent1">
                  <a:lumMod val="75000"/>
                </a:schemeClr>
              </a:gs>
            </a:gsLst>
            <a:lin ang="5400000" scaled="1"/>
          </a:gradFill>
          <a:ln w="25400" cmpd="sng">
            <a:noFill/>
            <a:miter lim="800000"/>
            <a:headEnd/>
            <a:tailEnd/>
          </a:ln>
        </p:spPr>
        <p:txBody>
          <a:bodyPr anchor="ctr"/>
          <a:lstStyle>
            <a:defPPr>
              <a:defRPr lang="de-DE"/>
            </a:defPPr>
            <a:lvl1pPr marR="0" lvl="0" indent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 kumimoji="0" sz="16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buNone/>
            </a:pPr>
            <a:r>
              <a:rPr lang="zh-CN" altLang="en-US" dirty="0"/>
              <a:t>设备正面效果</a:t>
            </a:r>
            <a:endParaRPr lang="en-US" altLang="zh-CN" dirty="0"/>
          </a:p>
          <a:p>
            <a:pPr algn="l">
              <a:buNone/>
            </a:pPr>
            <a:r>
              <a:rPr lang="en-US" altLang="zh-CN" dirty="0"/>
              <a:t>4</a:t>
            </a:r>
            <a:r>
              <a:rPr lang="zh-CN" altLang="en-US" dirty="0"/>
              <a:t>个航空插口：</a:t>
            </a:r>
            <a:endParaRPr lang="en-US" altLang="zh-CN" dirty="0"/>
          </a:p>
          <a:p>
            <a:pPr algn="l">
              <a:buNone/>
            </a:pPr>
            <a:r>
              <a:rPr lang="zh-CN" altLang="en-US" sz="1400" dirty="0"/>
              <a:t>    电源</a:t>
            </a:r>
            <a:r>
              <a:rPr lang="en-US" altLang="zh-CN" sz="1400" dirty="0"/>
              <a:t>*1</a:t>
            </a:r>
            <a:r>
              <a:rPr lang="zh-CN" altLang="en-US" sz="1400" dirty="0"/>
              <a:t>、</a:t>
            </a:r>
            <a:r>
              <a:rPr lang="en-US" altLang="zh-CN" sz="1400" dirty="0"/>
              <a:t>CAN*8</a:t>
            </a:r>
            <a:r>
              <a:rPr lang="zh-CN" altLang="en-US" sz="1400" dirty="0"/>
              <a:t>、</a:t>
            </a:r>
            <a:r>
              <a:rPr lang="en-US" altLang="zh-CN" sz="1400" dirty="0"/>
              <a:t>T1*8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FlexRay</a:t>
            </a:r>
            <a:r>
              <a:rPr lang="en-US" altLang="zh-CN" sz="1400" dirty="0"/>
              <a:t>*1</a:t>
            </a:r>
          </a:p>
          <a:p>
            <a:pPr algn="l">
              <a:buNone/>
            </a:pPr>
            <a:r>
              <a:rPr lang="en-US" altLang="zh-CN" sz="1400" dirty="0"/>
              <a:t>    LEN*1</a:t>
            </a:r>
            <a:r>
              <a:rPr lang="zh-CN" altLang="en-US" sz="1400" dirty="0"/>
              <a:t>、</a:t>
            </a:r>
            <a:r>
              <a:rPr lang="en-US" altLang="zh-CN" sz="1400" dirty="0"/>
              <a:t>DI/O*1</a:t>
            </a:r>
            <a:r>
              <a:rPr lang="zh-CN" altLang="en-US" sz="1400" dirty="0"/>
              <a:t>、</a:t>
            </a:r>
            <a:r>
              <a:rPr lang="en-US" altLang="zh-CN" sz="1400" dirty="0"/>
              <a:t>AI*1</a:t>
            </a:r>
          </a:p>
          <a:p>
            <a:pPr algn="l">
              <a:buNone/>
            </a:pP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RJ45</a:t>
            </a:r>
            <a:r>
              <a:rPr lang="zh-CN" altLang="en-US" dirty="0"/>
              <a:t>接口</a:t>
            </a:r>
            <a:endParaRPr lang="en-US" altLang="zh-CN" dirty="0"/>
          </a:p>
          <a:p>
            <a:pPr algn="l">
              <a:buNone/>
            </a:pP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USB</a:t>
            </a:r>
            <a:r>
              <a:rPr lang="zh-CN" altLang="en-US" dirty="0"/>
              <a:t>（</a:t>
            </a:r>
            <a:r>
              <a:rPr lang="en-US" altLang="zh-CN" dirty="0"/>
              <a:t>Type-B</a:t>
            </a:r>
            <a:r>
              <a:rPr lang="zh-CN" altLang="en-US" dirty="0"/>
              <a:t>）接口</a:t>
            </a: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7345D0-2830-4D1B-81F8-DECB670A4CD7}"/>
              </a:ext>
            </a:extLst>
          </p:cNvPr>
          <p:cNvSpPr txBox="1"/>
          <p:nvPr/>
        </p:nvSpPr>
        <p:spPr>
          <a:xfrm>
            <a:off x="8000999" y="1003042"/>
            <a:ext cx="3193747" cy="338554"/>
          </a:xfrm>
          <a:prstGeom prst="rect">
            <a:avLst/>
          </a:prstGeom>
          <a:gradFill>
            <a:gsLst>
              <a:gs pos="0">
                <a:srgbClr val="00C8C3"/>
              </a:gs>
              <a:gs pos="99000">
                <a:schemeClr val="accent1">
                  <a:lumMod val="75000"/>
                </a:schemeClr>
              </a:gs>
            </a:gsLst>
            <a:lin ang="5400000" scaled="1"/>
          </a:gradFill>
          <a:ln w="25400" cmpd="sng">
            <a:noFill/>
            <a:miter lim="800000"/>
            <a:headEnd/>
            <a:tailEnd/>
          </a:ln>
        </p:spPr>
        <p:txBody>
          <a:bodyPr anchor="ctr"/>
          <a:lstStyle>
            <a:defPPr>
              <a:defRPr lang="de-DE"/>
            </a:defPPr>
            <a:lvl1pPr marR="0" lvl="0" indent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 kumimoji="0" sz="16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buNone/>
            </a:pPr>
            <a:r>
              <a:rPr lang="zh-CN" altLang="en-US" dirty="0"/>
              <a:t>客户落地场景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F3B62E-38D2-4E32-ABF2-A049AB0C591E}"/>
              </a:ext>
            </a:extLst>
          </p:cNvPr>
          <p:cNvSpPr txBox="1"/>
          <p:nvPr/>
        </p:nvSpPr>
        <p:spPr>
          <a:xfrm>
            <a:off x="4293792" y="4352945"/>
            <a:ext cx="3193747" cy="1587600"/>
          </a:xfrm>
          <a:prstGeom prst="rect">
            <a:avLst/>
          </a:prstGeom>
          <a:gradFill>
            <a:gsLst>
              <a:gs pos="0">
                <a:srgbClr val="00C8C3"/>
              </a:gs>
              <a:gs pos="99000">
                <a:schemeClr val="accent1">
                  <a:lumMod val="75000"/>
                </a:schemeClr>
              </a:gs>
            </a:gsLst>
            <a:lin ang="5400000" scaled="1"/>
          </a:gradFill>
          <a:ln w="25400" cmpd="sng">
            <a:noFill/>
            <a:miter lim="800000"/>
            <a:headEnd/>
            <a:tailEnd/>
          </a:ln>
        </p:spPr>
        <p:txBody>
          <a:bodyPr anchor="ctr"/>
          <a:lstStyle>
            <a:defPPr>
              <a:defRPr lang="de-DE"/>
            </a:defPPr>
            <a:lvl1pPr marR="0" lvl="0" indent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  <a:defRPr kumimoji="0" sz="16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buNone/>
            </a:pPr>
            <a:r>
              <a:rPr lang="zh-CN" altLang="en-US" dirty="0"/>
              <a:t>设备背面效果</a:t>
            </a:r>
            <a:endParaRPr lang="en-US" altLang="zh-CN" dirty="0"/>
          </a:p>
          <a:p>
            <a:pPr algn="l">
              <a:buNone/>
            </a:pPr>
            <a:r>
              <a:rPr lang="en-US" altLang="zh-CN" dirty="0"/>
              <a:t>4</a:t>
            </a:r>
            <a:r>
              <a:rPr lang="zh-CN" altLang="en-US" dirty="0"/>
              <a:t>路</a:t>
            </a:r>
            <a:r>
              <a:rPr lang="en-US" altLang="zh-CN" dirty="0"/>
              <a:t>5G</a:t>
            </a:r>
            <a:r>
              <a:rPr lang="zh-CN" altLang="en-US" dirty="0"/>
              <a:t>天线接口</a:t>
            </a:r>
            <a:endParaRPr lang="en-US" altLang="zh-CN" dirty="0"/>
          </a:p>
          <a:p>
            <a:pPr algn="l">
              <a:buNone/>
            </a:pPr>
            <a:r>
              <a:rPr lang="en-US" altLang="zh-CN" dirty="0"/>
              <a:t>2</a:t>
            </a:r>
            <a:r>
              <a:rPr lang="zh-CN" altLang="en-US" dirty="0"/>
              <a:t>路</a:t>
            </a:r>
            <a:r>
              <a:rPr lang="en-US" altLang="zh-CN" dirty="0"/>
              <a:t>Wi-Fi</a:t>
            </a:r>
            <a:r>
              <a:rPr lang="zh-CN" altLang="en-US" dirty="0"/>
              <a:t>接口</a:t>
            </a:r>
            <a:endParaRPr lang="en-US" altLang="zh-CN" dirty="0"/>
          </a:p>
          <a:p>
            <a:pPr algn="l">
              <a:buNone/>
            </a:pPr>
            <a:r>
              <a:rPr lang="en-US" altLang="zh-CN" dirty="0"/>
              <a:t>1</a:t>
            </a:r>
            <a:r>
              <a:rPr lang="zh-CN" altLang="en-US" dirty="0"/>
              <a:t>路</a:t>
            </a:r>
            <a:r>
              <a:rPr lang="en-US" altLang="zh-CN" dirty="0"/>
              <a:t>GPS</a:t>
            </a:r>
            <a:r>
              <a:rPr lang="zh-CN" altLang="en-US" dirty="0"/>
              <a:t>接口</a:t>
            </a:r>
          </a:p>
        </p:txBody>
      </p:sp>
      <p:pic>
        <p:nvPicPr>
          <p:cNvPr id="5" name="图片 4" descr="汽车的引擎&#10;&#10;中度可信度描述已自动生成">
            <a:extLst>
              <a:ext uri="{FF2B5EF4-FFF2-40B4-BE49-F238E27FC236}">
                <a16:creationId xmlns:a16="http://schemas.microsoft.com/office/drawing/2014/main" id="{0B8A15F6-C17E-4066-95B7-E1783B8E34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8" y="1682216"/>
            <a:ext cx="3193747" cy="42583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82B2D2-93F0-4921-BD86-F1EB56DB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66" y="2047993"/>
            <a:ext cx="2895600" cy="8810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9B90CB-EA50-48DD-B393-50257F139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3" y="4122811"/>
            <a:ext cx="3030994" cy="8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46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0" y="4652400"/>
            <a:ext cx="12192000" cy="9992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de-DE" sz="3000" b="1" dirty="0">
                <a:solidFill>
                  <a:srgbClr val="008784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Thank you very much !</a:t>
            </a:r>
          </a:p>
        </p:txBody>
      </p:sp>
    </p:spTree>
    <p:extLst>
      <p:ext uri="{BB962C8B-B14F-4D97-AF65-F5344CB8AC3E}">
        <p14:creationId xmlns:p14="http://schemas.microsoft.com/office/powerpoint/2010/main" val="40336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05">
            <a:extLst>
              <a:ext uri="{FF2B5EF4-FFF2-40B4-BE49-F238E27FC236}">
                <a16:creationId xmlns:a16="http://schemas.microsoft.com/office/drawing/2014/main" id="{CA4E4FFE-C03E-4BD5-AB80-3271D01379AE}"/>
              </a:ext>
            </a:extLst>
          </p:cNvPr>
          <p:cNvSpPr txBox="1"/>
          <p:nvPr/>
        </p:nvSpPr>
        <p:spPr>
          <a:xfrm>
            <a:off x="789738" y="1695467"/>
            <a:ext cx="1801062" cy="14203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8800" spc="500" dirty="0">
                <a:solidFill>
                  <a:srgbClr val="FFFFFF"/>
                </a:solidFill>
                <a:latin typeface="Castellar" panose="020A0402060406010301" pitchFamily="18" charset="0"/>
                <a:ea typeface="BarlowCondensed-ExtraBold"/>
              </a:rPr>
              <a:t>01</a:t>
            </a:r>
          </a:p>
        </p:txBody>
      </p:sp>
      <p:sp>
        <p:nvSpPr>
          <p:cNvPr id="3" name="Object 306">
            <a:extLst>
              <a:ext uri="{FF2B5EF4-FFF2-40B4-BE49-F238E27FC236}">
                <a16:creationId xmlns:a16="http://schemas.microsoft.com/office/drawing/2014/main" id="{B57DD737-F9AC-4E94-8BEF-9C036B00A8BD}"/>
              </a:ext>
            </a:extLst>
          </p:cNvPr>
          <p:cNvSpPr txBox="1"/>
          <p:nvPr/>
        </p:nvSpPr>
        <p:spPr>
          <a:xfrm>
            <a:off x="1143000" y="3810000"/>
            <a:ext cx="9906000" cy="629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整体介绍</a:t>
            </a:r>
            <a:endParaRPr lang="en-US" altLang="zh-CN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4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46FF581-EF25-4B0B-B806-DEB69E1E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BE4026-CB7B-404E-B71D-9DBD8E36BA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4998" y="2072918"/>
            <a:ext cx="1389862" cy="17704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86685D4B-2392-40E6-B915-D59DE6E8F718}"/>
              </a:ext>
            </a:extLst>
          </p:cNvPr>
          <p:cNvGrpSpPr/>
          <p:nvPr/>
        </p:nvGrpSpPr>
        <p:grpSpPr>
          <a:xfrm>
            <a:off x="4267200" y="1295400"/>
            <a:ext cx="6553199" cy="2047821"/>
            <a:chOff x="5127670" y="1492250"/>
            <a:chExt cx="4914899" cy="153586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46D1B0E-1ED4-402F-B960-A037E6C5A783}"/>
                </a:ext>
              </a:extLst>
            </p:cNvPr>
            <p:cNvSpPr txBox="1"/>
            <p:nvPr/>
          </p:nvSpPr>
          <p:spPr>
            <a:xfrm>
              <a:off x="5127670" y="1775561"/>
              <a:ext cx="4914899" cy="12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zh-CN" sz="1400" kern="1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DoCap</a:t>
              </a:r>
              <a:r>
                <a:rPr lang="zh-CN" altLang="en-US" sz="1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数据采集方案，是基于云端，边缘端结合的远程数据采集方案，该方案</a:t>
              </a:r>
              <a:r>
                <a:rPr lang="zh-CN" altLang="zh-CN" sz="1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是基于多路</a:t>
              </a:r>
              <a:r>
                <a:rPr lang="en-US" altLang="zh-CN" sz="1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CAN/CANFD/LIN/</a:t>
              </a:r>
              <a:r>
                <a:rPr lang="zh-CN" altLang="zh-CN" sz="1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车载以太网总线，对车辆数据进行监控，采集，标定，刷写，诊断，存储，并通过</a:t>
              </a:r>
              <a:r>
                <a:rPr lang="en-US" altLang="zh-CN" sz="1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3G/4G/5G</a:t>
              </a:r>
              <a:r>
                <a:rPr lang="zh-CN" altLang="zh-CN" sz="1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网络与云端系统结合，进行数据的实时传输的系统，通过该系统</a:t>
              </a:r>
              <a:r>
                <a:rPr lang="zh-CN" altLang="en-US" sz="14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可以对</a:t>
              </a:r>
              <a:r>
                <a:rPr lang="zh-CN" altLang="zh-CN" sz="1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远端车辆进行相关操作，包括配置文件更新，数据下载等工作。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A81C63F-2731-4CF6-B3C0-F484058AD1C7}"/>
                </a:ext>
              </a:extLst>
            </p:cNvPr>
            <p:cNvSpPr/>
            <p:nvPr/>
          </p:nvSpPr>
          <p:spPr>
            <a:xfrm>
              <a:off x="5127670" y="1492250"/>
              <a:ext cx="2249673" cy="3154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ln w="3810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    产品概述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7A420F-91C2-45BB-9C20-CC6B348016F2}"/>
              </a:ext>
            </a:extLst>
          </p:cNvPr>
          <p:cNvGrpSpPr/>
          <p:nvPr/>
        </p:nvGrpSpPr>
        <p:grpSpPr>
          <a:xfrm>
            <a:off x="4297374" y="4191001"/>
            <a:ext cx="6523026" cy="755159"/>
            <a:chOff x="5127670" y="1492250"/>
            <a:chExt cx="4892269" cy="566369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1F6BE3C-99E7-4BBB-9C4C-969B8CF4A566}"/>
                </a:ext>
              </a:extLst>
            </p:cNvPr>
            <p:cNvSpPr txBox="1"/>
            <p:nvPr/>
          </p:nvSpPr>
          <p:spPr>
            <a:xfrm>
              <a:off x="5127671" y="1775561"/>
              <a:ext cx="4892268" cy="283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endPara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82265C6-A970-4825-A60A-C66F620ECFF4}"/>
                </a:ext>
              </a:extLst>
            </p:cNvPr>
            <p:cNvSpPr/>
            <p:nvPr/>
          </p:nvSpPr>
          <p:spPr>
            <a:xfrm>
              <a:off x="5127670" y="1492250"/>
              <a:ext cx="2249673" cy="3154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ln w="3810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    应用场景</a:t>
              </a: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9BE4E66-DFB6-4FD1-ADC4-9623479FDAE1}"/>
              </a:ext>
            </a:extLst>
          </p:cNvPr>
          <p:cNvCxnSpPr>
            <a:cxnSpLocks/>
          </p:cNvCxnSpPr>
          <p:nvPr/>
        </p:nvCxnSpPr>
        <p:spPr>
          <a:xfrm flipH="1">
            <a:off x="4297376" y="3733800"/>
            <a:ext cx="652302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0E1605-7738-45FB-BE73-7EC152248FFF}"/>
              </a:ext>
            </a:extLst>
          </p:cNvPr>
          <p:cNvGrpSpPr/>
          <p:nvPr/>
        </p:nvGrpSpPr>
        <p:grpSpPr>
          <a:xfrm>
            <a:off x="972532" y="1531593"/>
            <a:ext cx="2672080" cy="3052445"/>
            <a:chOff x="1755" y="4413"/>
            <a:chExt cx="4208" cy="4807"/>
          </a:xfrm>
        </p:grpSpPr>
        <p:sp>
          <p:nvSpPr>
            <p:cNvPr id="13" name="矩形: 圆角 87">
              <a:extLst>
                <a:ext uri="{FF2B5EF4-FFF2-40B4-BE49-F238E27FC236}">
                  <a16:creationId xmlns:a16="http://schemas.microsoft.com/office/drawing/2014/main" id="{1D78A405-FC96-47C2-B28E-87FE21646AD6}"/>
                </a:ext>
              </a:extLst>
            </p:cNvPr>
            <p:cNvSpPr/>
            <p:nvPr/>
          </p:nvSpPr>
          <p:spPr>
            <a:xfrm rot="5400000">
              <a:off x="1680" y="5153"/>
              <a:ext cx="4261" cy="278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4776">
                    <a:alpha val="19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200" dirty="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endParaRPr>
            </a:p>
          </p:txBody>
        </p:sp>
        <p:grpSp>
          <p:nvGrpSpPr>
            <p:cNvPr id="14" name="组合 50">
              <a:extLst>
                <a:ext uri="{FF2B5EF4-FFF2-40B4-BE49-F238E27FC236}">
                  <a16:creationId xmlns:a16="http://schemas.microsoft.com/office/drawing/2014/main" id="{B8463B85-115D-4EAD-86B9-F770A073C544}"/>
                </a:ext>
              </a:extLst>
            </p:cNvPr>
            <p:cNvGrpSpPr/>
            <p:nvPr/>
          </p:nvGrpSpPr>
          <p:grpSpPr>
            <a:xfrm>
              <a:off x="3344" y="5192"/>
              <a:ext cx="1488" cy="278"/>
              <a:chOff x="3500211" y="755657"/>
              <a:chExt cx="2662969" cy="496824"/>
            </a:xfrm>
            <a:gradFill>
              <a:gsLst>
                <a:gs pos="0">
                  <a:srgbClr val="00477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p:grpSpPr>
          <p:sp>
            <p:nvSpPr>
              <p:cNvPr id="77" name="任意多边形: 形状 60">
                <a:extLst>
                  <a:ext uri="{FF2B5EF4-FFF2-40B4-BE49-F238E27FC236}">
                    <a16:creationId xmlns:a16="http://schemas.microsoft.com/office/drawing/2014/main" id="{0C65B826-8CE3-41EC-B5FA-E36C556094E2}"/>
                  </a:ext>
                </a:extLst>
              </p:cNvPr>
              <p:cNvSpPr/>
              <p:nvPr/>
            </p:nvSpPr>
            <p:spPr>
              <a:xfrm>
                <a:off x="3500211" y="1100123"/>
                <a:ext cx="775042" cy="152358"/>
              </a:xfrm>
              <a:custGeom>
                <a:avLst/>
                <a:gdLst/>
                <a:ahLst/>
                <a:cxnLst>
                  <a:cxn ang="0">
                    <a:pos x="92740" y="79492"/>
                  </a:cxn>
                  <a:cxn ang="0">
                    <a:pos x="682303" y="26497"/>
                  </a:cxn>
                  <a:cxn ang="0">
                    <a:pos x="775043" y="13249"/>
                  </a:cxn>
                  <a:cxn ang="0">
                    <a:pos x="775043" y="0"/>
                  </a:cxn>
                  <a:cxn ang="0">
                    <a:pos x="675679" y="13249"/>
                  </a:cxn>
                  <a:cxn ang="0">
                    <a:pos x="92740" y="59619"/>
                  </a:cxn>
                  <a:cxn ang="0">
                    <a:pos x="0" y="152360"/>
                  </a:cxn>
                  <a:cxn ang="0">
                    <a:pos x="92740" y="79492"/>
                  </a:cxn>
                </a:cxnLst>
                <a:rect l="0" t="0" r="0" b="0"/>
                <a:pathLst>
                  <a:path w="775043" h="152359">
                    <a:moveTo>
                      <a:pt x="92740" y="79492"/>
                    </a:moveTo>
                    <a:cubicBezTo>
                      <a:pt x="165608" y="59619"/>
                      <a:pt x="596187" y="46370"/>
                      <a:pt x="682303" y="26497"/>
                    </a:cubicBezTo>
                    <a:cubicBezTo>
                      <a:pt x="715425" y="19873"/>
                      <a:pt x="761795" y="13249"/>
                      <a:pt x="775043" y="13249"/>
                    </a:cubicBezTo>
                    <a:cubicBezTo>
                      <a:pt x="775043" y="6624"/>
                      <a:pt x="775043" y="6624"/>
                      <a:pt x="775043" y="0"/>
                    </a:cubicBezTo>
                    <a:cubicBezTo>
                      <a:pt x="775043" y="0"/>
                      <a:pt x="722049" y="6624"/>
                      <a:pt x="675679" y="13249"/>
                    </a:cubicBezTo>
                    <a:cubicBezTo>
                      <a:pt x="589563" y="33122"/>
                      <a:pt x="158983" y="46370"/>
                      <a:pt x="92740" y="59619"/>
                    </a:cubicBezTo>
                    <a:cubicBezTo>
                      <a:pt x="26497" y="72868"/>
                      <a:pt x="0" y="105989"/>
                      <a:pt x="0" y="152360"/>
                    </a:cubicBezTo>
                    <a:cubicBezTo>
                      <a:pt x="6624" y="119238"/>
                      <a:pt x="33122" y="92741"/>
                      <a:pt x="92740" y="79492"/>
                    </a:cubicBezTo>
                    <a:close/>
                  </a:path>
                </a:pathLst>
              </a:custGeom>
              <a:grpFill/>
              <a:ln w="66136">
                <a:noFill/>
              </a:ln>
            </p:spPr>
            <p:txBody>
              <a:bodyPr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9659D9B2-1AD0-4535-8981-F9A9235D5EE5}"/>
                  </a:ext>
                </a:extLst>
              </p:cNvPr>
              <p:cNvSpPr/>
              <p:nvPr/>
            </p:nvSpPr>
            <p:spPr>
              <a:xfrm>
                <a:off x="5611437" y="755657"/>
                <a:ext cx="551743" cy="331216"/>
              </a:xfrm>
              <a:custGeom>
                <a:avLst/>
                <a:gdLst>
                  <a:gd name="connsiteX0" fmla="*/ 227152 w 551742"/>
                  <a:gd name="connsiteY0" fmla="*/ 211979 h 331216"/>
                  <a:gd name="connsiteX1" fmla="*/ 1926 w 551742"/>
                  <a:gd name="connsiteY1" fmla="*/ 0 h 331216"/>
                  <a:gd name="connsiteX2" fmla="*/ 227152 w 551742"/>
                  <a:gd name="connsiteY2" fmla="*/ 231852 h 331216"/>
                  <a:gd name="connsiteX3" fmla="*/ 472251 w 551742"/>
                  <a:gd name="connsiteY3" fmla="*/ 324592 h 331216"/>
                  <a:gd name="connsiteX4" fmla="*/ 551743 w 551742"/>
                  <a:gd name="connsiteY4" fmla="*/ 331217 h 331216"/>
                  <a:gd name="connsiteX5" fmla="*/ 227152 w 551742"/>
                  <a:gd name="connsiteY5" fmla="*/ 211979 h 33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1742" h="331216">
                    <a:moveTo>
                      <a:pt x="227152" y="211979"/>
                    </a:moveTo>
                    <a:cubicBezTo>
                      <a:pt x="54920" y="139111"/>
                      <a:pt x="1926" y="66243"/>
                      <a:pt x="1926" y="0"/>
                    </a:cubicBezTo>
                    <a:cubicBezTo>
                      <a:pt x="-11323" y="72868"/>
                      <a:pt x="41672" y="152360"/>
                      <a:pt x="227152" y="231852"/>
                    </a:cubicBezTo>
                    <a:cubicBezTo>
                      <a:pt x="266898" y="251725"/>
                      <a:pt x="386135" y="291471"/>
                      <a:pt x="472251" y="324592"/>
                    </a:cubicBezTo>
                    <a:cubicBezTo>
                      <a:pt x="525246" y="331217"/>
                      <a:pt x="551743" y="331217"/>
                      <a:pt x="551743" y="331217"/>
                    </a:cubicBezTo>
                    <a:cubicBezTo>
                      <a:pt x="551743" y="331217"/>
                      <a:pt x="293395" y="245100"/>
                      <a:pt x="227152" y="211979"/>
                    </a:cubicBezTo>
                    <a:close/>
                  </a:path>
                </a:pathLst>
              </a:custGeom>
              <a:grpFill/>
              <a:ln w="66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fontAlgn="auto"/>
                <a:endParaRPr lang="zh-CN" altLang="en-US" strike="noStrike" noProof="1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51599D-FFAD-4B17-8AFA-1ECA1C413D48}"/>
                </a:ext>
              </a:extLst>
            </p:cNvPr>
            <p:cNvGrpSpPr/>
            <p:nvPr/>
          </p:nvGrpSpPr>
          <p:grpSpPr>
            <a:xfrm>
              <a:off x="1755" y="5426"/>
              <a:ext cx="4208" cy="1429"/>
              <a:chOff x="1115042" y="1830820"/>
              <a:chExt cx="2671849" cy="907707"/>
            </a:xfrm>
            <a:gradFill>
              <a:gsLst>
                <a:gs pos="0">
                  <a:srgbClr val="00477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927A072D-8107-4278-8854-245B7B83C91E}"/>
                  </a:ext>
                </a:extLst>
              </p:cNvPr>
              <p:cNvGrpSpPr/>
              <p:nvPr/>
            </p:nvGrpSpPr>
            <p:grpSpPr>
              <a:xfrm rot="720000" flipH="1">
                <a:off x="3270882" y="1830820"/>
                <a:ext cx="516009" cy="907707"/>
                <a:chOff x="7910081" y="3664585"/>
                <a:chExt cx="1065125" cy="1873650"/>
              </a:xfrm>
              <a:grpFill/>
            </p:grpSpPr>
            <p:sp>
              <p:nvSpPr>
                <p:cNvPr id="48" name="Freeform 26">
                  <a:extLst>
                    <a:ext uri="{FF2B5EF4-FFF2-40B4-BE49-F238E27FC236}">
                      <a16:creationId xmlns:a16="http://schemas.microsoft.com/office/drawing/2014/main" id="{793F2893-269E-4875-921D-831EC995938E}"/>
                    </a:ext>
                  </a:extLst>
                </p:cNvPr>
                <p:cNvSpPr/>
                <p:nvPr/>
              </p:nvSpPr>
              <p:spPr bwMode="auto">
                <a:xfrm>
                  <a:off x="8198150" y="5313106"/>
                  <a:ext cx="302593" cy="96829"/>
                </a:xfrm>
                <a:custGeom>
                  <a:avLst/>
                  <a:gdLst>
                    <a:gd name="T0" fmla="*/ 36 w 125"/>
                    <a:gd name="T1" fmla="*/ 40 h 40"/>
                    <a:gd name="T2" fmla="*/ 125 w 125"/>
                    <a:gd name="T3" fmla="*/ 28 h 40"/>
                    <a:gd name="T4" fmla="*/ 89 w 125"/>
                    <a:gd name="T5" fmla="*/ 0 h 40"/>
                    <a:gd name="T6" fmla="*/ 0 w 125"/>
                    <a:gd name="T7" fmla="*/ 9 h 40"/>
                    <a:gd name="T8" fmla="*/ 36 w 125"/>
                    <a:gd name="T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40">
                      <a:moveTo>
                        <a:pt x="36" y="40"/>
                      </a:moveTo>
                      <a:lnTo>
                        <a:pt x="125" y="28"/>
                      </a:lnTo>
                      <a:lnTo>
                        <a:pt x="89" y="0"/>
                      </a:lnTo>
                      <a:lnTo>
                        <a:pt x="0" y="9"/>
                      </a:lnTo>
                      <a:lnTo>
                        <a:pt x="3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9" name="Freeform 27">
                  <a:extLst>
                    <a:ext uri="{FF2B5EF4-FFF2-40B4-BE49-F238E27FC236}">
                      <a16:creationId xmlns:a16="http://schemas.microsoft.com/office/drawing/2014/main" id="{674E0AB6-CB9A-477F-80E0-C8FCD75A036E}"/>
                    </a:ext>
                  </a:extLst>
                </p:cNvPr>
                <p:cNvSpPr/>
                <p:nvPr/>
              </p:nvSpPr>
              <p:spPr bwMode="auto">
                <a:xfrm>
                  <a:off x="8423278" y="5068611"/>
                  <a:ext cx="99251" cy="283227"/>
                </a:xfrm>
                <a:custGeom>
                  <a:avLst/>
                  <a:gdLst>
                    <a:gd name="T0" fmla="*/ 36 w 41"/>
                    <a:gd name="T1" fmla="*/ 29 h 117"/>
                    <a:gd name="T2" fmla="*/ 41 w 41"/>
                    <a:gd name="T3" fmla="*/ 117 h 117"/>
                    <a:gd name="T4" fmla="*/ 5 w 41"/>
                    <a:gd name="T5" fmla="*/ 86 h 117"/>
                    <a:gd name="T6" fmla="*/ 0 w 41"/>
                    <a:gd name="T7" fmla="*/ 0 h 117"/>
                    <a:gd name="T8" fmla="*/ 36 w 41"/>
                    <a:gd name="T9" fmla="*/ 29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17">
                      <a:moveTo>
                        <a:pt x="36" y="29"/>
                      </a:moveTo>
                      <a:lnTo>
                        <a:pt x="41" y="117"/>
                      </a:lnTo>
                      <a:lnTo>
                        <a:pt x="5" y="86"/>
                      </a:lnTo>
                      <a:lnTo>
                        <a:pt x="0" y="0"/>
                      </a:lnTo>
                      <a:lnTo>
                        <a:pt x="36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5438ED85-D955-487F-9D92-FDCA3F4BB90C}"/>
                    </a:ext>
                  </a:extLst>
                </p:cNvPr>
                <p:cNvSpPr/>
                <p:nvPr/>
              </p:nvSpPr>
              <p:spPr bwMode="auto">
                <a:xfrm>
                  <a:off x="8060167" y="5150916"/>
                  <a:ext cx="283227" cy="108934"/>
                </a:xfrm>
                <a:custGeom>
                  <a:avLst/>
                  <a:gdLst>
                    <a:gd name="T0" fmla="*/ 31 w 117"/>
                    <a:gd name="T1" fmla="*/ 35 h 45"/>
                    <a:gd name="T2" fmla="*/ 117 w 117"/>
                    <a:gd name="T3" fmla="*/ 45 h 45"/>
                    <a:gd name="T4" fmla="*/ 88 w 117"/>
                    <a:gd name="T5" fmla="*/ 9 h 45"/>
                    <a:gd name="T6" fmla="*/ 0 w 117"/>
                    <a:gd name="T7" fmla="*/ 0 h 45"/>
                    <a:gd name="T8" fmla="*/ 31 w 117"/>
                    <a:gd name="T9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45">
                      <a:moveTo>
                        <a:pt x="31" y="35"/>
                      </a:moveTo>
                      <a:lnTo>
                        <a:pt x="117" y="45"/>
                      </a:lnTo>
                      <a:lnTo>
                        <a:pt x="88" y="9"/>
                      </a:lnTo>
                      <a:lnTo>
                        <a:pt x="0" y="0"/>
                      </a:lnTo>
                      <a:lnTo>
                        <a:pt x="31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1" name="Freeform 29">
                  <a:extLst>
                    <a:ext uri="{FF2B5EF4-FFF2-40B4-BE49-F238E27FC236}">
                      <a16:creationId xmlns:a16="http://schemas.microsoft.com/office/drawing/2014/main" id="{D9EFFAD3-9696-42E7-BDA8-706DA94C0FD0}"/>
                    </a:ext>
                  </a:extLst>
                </p:cNvPr>
                <p:cNvSpPr/>
                <p:nvPr/>
              </p:nvSpPr>
              <p:spPr bwMode="auto">
                <a:xfrm>
                  <a:off x="8309504" y="4935471"/>
                  <a:ext cx="96830" cy="295330"/>
                </a:xfrm>
                <a:custGeom>
                  <a:avLst/>
                  <a:gdLst>
                    <a:gd name="T0" fmla="*/ 40 w 40"/>
                    <a:gd name="T1" fmla="*/ 36 h 122"/>
                    <a:gd name="T2" fmla="*/ 28 w 40"/>
                    <a:gd name="T3" fmla="*/ 122 h 122"/>
                    <a:gd name="T4" fmla="*/ 0 w 40"/>
                    <a:gd name="T5" fmla="*/ 86 h 122"/>
                    <a:gd name="T6" fmla="*/ 12 w 40"/>
                    <a:gd name="T7" fmla="*/ 0 h 122"/>
                    <a:gd name="T8" fmla="*/ 40 w 40"/>
                    <a:gd name="T9" fmla="*/ 36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122">
                      <a:moveTo>
                        <a:pt x="40" y="36"/>
                      </a:moveTo>
                      <a:lnTo>
                        <a:pt x="28" y="122"/>
                      </a:lnTo>
                      <a:lnTo>
                        <a:pt x="0" y="86"/>
                      </a:lnTo>
                      <a:lnTo>
                        <a:pt x="12" y="0"/>
                      </a:lnTo>
                      <a:lnTo>
                        <a:pt x="40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2" name="Freeform 30">
                  <a:extLst>
                    <a:ext uri="{FF2B5EF4-FFF2-40B4-BE49-F238E27FC236}">
                      <a16:creationId xmlns:a16="http://schemas.microsoft.com/office/drawing/2014/main" id="{1B795AE8-E9AD-493F-AE02-BCAAE0545234}"/>
                    </a:ext>
                  </a:extLst>
                </p:cNvPr>
                <p:cNvSpPr/>
                <p:nvPr/>
              </p:nvSpPr>
              <p:spPr bwMode="auto">
                <a:xfrm>
                  <a:off x="7968179" y="4940313"/>
                  <a:ext cx="246915" cy="162190"/>
                </a:xfrm>
                <a:custGeom>
                  <a:avLst/>
                  <a:gdLst>
                    <a:gd name="T0" fmla="*/ 19 w 102"/>
                    <a:gd name="T1" fmla="*/ 41 h 67"/>
                    <a:gd name="T2" fmla="*/ 102 w 102"/>
                    <a:gd name="T3" fmla="*/ 67 h 67"/>
                    <a:gd name="T4" fmla="*/ 83 w 102"/>
                    <a:gd name="T5" fmla="*/ 27 h 67"/>
                    <a:gd name="T6" fmla="*/ 0 w 102"/>
                    <a:gd name="T7" fmla="*/ 0 h 67"/>
                    <a:gd name="T8" fmla="*/ 19 w 102"/>
                    <a:gd name="T9" fmla="*/ 4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7">
                      <a:moveTo>
                        <a:pt x="19" y="41"/>
                      </a:moveTo>
                      <a:lnTo>
                        <a:pt x="102" y="67"/>
                      </a:lnTo>
                      <a:lnTo>
                        <a:pt x="83" y="27"/>
                      </a:lnTo>
                      <a:lnTo>
                        <a:pt x="0" y="0"/>
                      </a:lnTo>
                      <a:lnTo>
                        <a:pt x="19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3" name="Freeform 31">
                  <a:extLst>
                    <a:ext uri="{FF2B5EF4-FFF2-40B4-BE49-F238E27FC236}">
                      <a16:creationId xmlns:a16="http://schemas.microsoft.com/office/drawing/2014/main" id="{FA725388-4306-4E5B-8CA7-5ED5A351A341}"/>
                    </a:ext>
                  </a:extLst>
                </p:cNvPr>
                <p:cNvSpPr/>
                <p:nvPr/>
              </p:nvSpPr>
              <p:spPr bwMode="auto">
                <a:xfrm>
                  <a:off x="8205411" y="4785386"/>
                  <a:ext cx="121037" cy="300171"/>
                </a:xfrm>
                <a:custGeom>
                  <a:avLst/>
                  <a:gdLst>
                    <a:gd name="T0" fmla="*/ 50 w 50"/>
                    <a:gd name="T1" fmla="*/ 43 h 124"/>
                    <a:gd name="T2" fmla="*/ 21 w 50"/>
                    <a:gd name="T3" fmla="*/ 124 h 124"/>
                    <a:gd name="T4" fmla="*/ 0 w 50"/>
                    <a:gd name="T5" fmla="*/ 81 h 124"/>
                    <a:gd name="T6" fmla="*/ 31 w 50"/>
                    <a:gd name="T7" fmla="*/ 0 h 124"/>
                    <a:gd name="T8" fmla="*/ 50 w 50"/>
                    <a:gd name="T9" fmla="*/ 43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24">
                      <a:moveTo>
                        <a:pt x="50" y="43"/>
                      </a:moveTo>
                      <a:lnTo>
                        <a:pt x="21" y="124"/>
                      </a:lnTo>
                      <a:lnTo>
                        <a:pt x="0" y="81"/>
                      </a:lnTo>
                      <a:lnTo>
                        <a:pt x="31" y="0"/>
                      </a:lnTo>
                      <a:lnTo>
                        <a:pt x="5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4" name="Freeform 32">
                  <a:extLst>
                    <a:ext uri="{FF2B5EF4-FFF2-40B4-BE49-F238E27FC236}">
                      <a16:creationId xmlns:a16="http://schemas.microsoft.com/office/drawing/2014/main" id="{39C5B5CC-3421-4873-9DA0-9E87C9DFCC81}"/>
                    </a:ext>
                  </a:extLst>
                </p:cNvPr>
                <p:cNvSpPr/>
                <p:nvPr/>
              </p:nvSpPr>
              <p:spPr bwMode="auto">
                <a:xfrm>
                  <a:off x="7914922" y="4715184"/>
                  <a:ext cx="215446" cy="215446"/>
                </a:xfrm>
                <a:custGeom>
                  <a:avLst/>
                  <a:gdLst>
                    <a:gd name="T0" fmla="*/ 12 w 89"/>
                    <a:gd name="T1" fmla="*/ 45 h 89"/>
                    <a:gd name="T2" fmla="*/ 89 w 89"/>
                    <a:gd name="T3" fmla="*/ 89 h 89"/>
                    <a:gd name="T4" fmla="*/ 77 w 89"/>
                    <a:gd name="T5" fmla="*/ 43 h 89"/>
                    <a:gd name="T6" fmla="*/ 0 w 89"/>
                    <a:gd name="T7" fmla="*/ 0 h 89"/>
                    <a:gd name="T8" fmla="*/ 12 w 89"/>
                    <a:gd name="T9" fmla="*/ 4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89">
                      <a:moveTo>
                        <a:pt x="12" y="45"/>
                      </a:moveTo>
                      <a:lnTo>
                        <a:pt x="89" y="89"/>
                      </a:lnTo>
                      <a:lnTo>
                        <a:pt x="77" y="43"/>
                      </a:lnTo>
                      <a:lnTo>
                        <a:pt x="0" y="0"/>
                      </a:lnTo>
                      <a:lnTo>
                        <a:pt x="12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5" name="Freeform 33">
                  <a:extLst>
                    <a:ext uri="{FF2B5EF4-FFF2-40B4-BE49-F238E27FC236}">
                      <a16:creationId xmlns:a16="http://schemas.microsoft.com/office/drawing/2014/main" id="{7454DD89-81F3-472B-AE81-6DE12155BA34}"/>
                    </a:ext>
                  </a:extLst>
                </p:cNvPr>
                <p:cNvSpPr/>
                <p:nvPr/>
              </p:nvSpPr>
              <p:spPr bwMode="auto">
                <a:xfrm>
                  <a:off x="8140052" y="4628037"/>
                  <a:ext cx="140403" cy="290488"/>
                </a:xfrm>
                <a:custGeom>
                  <a:avLst/>
                  <a:gdLst>
                    <a:gd name="T0" fmla="*/ 58 w 58"/>
                    <a:gd name="T1" fmla="*/ 45 h 120"/>
                    <a:gd name="T2" fmla="*/ 12 w 58"/>
                    <a:gd name="T3" fmla="*/ 120 h 120"/>
                    <a:gd name="T4" fmla="*/ 0 w 58"/>
                    <a:gd name="T5" fmla="*/ 74 h 120"/>
                    <a:gd name="T6" fmla="*/ 46 w 58"/>
                    <a:gd name="T7" fmla="*/ 0 h 120"/>
                    <a:gd name="T8" fmla="*/ 58 w 58"/>
                    <a:gd name="T9" fmla="*/ 45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0">
                      <a:moveTo>
                        <a:pt x="58" y="45"/>
                      </a:moveTo>
                      <a:lnTo>
                        <a:pt x="12" y="120"/>
                      </a:lnTo>
                      <a:lnTo>
                        <a:pt x="0" y="74"/>
                      </a:lnTo>
                      <a:lnTo>
                        <a:pt x="46" y="0"/>
                      </a:lnTo>
                      <a:lnTo>
                        <a:pt x="58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6" name="Freeform 34">
                  <a:extLst>
                    <a:ext uri="{FF2B5EF4-FFF2-40B4-BE49-F238E27FC236}">
                      <a16:creationId xmlns:a16="http://schemas.microsoft.com/office/drawing/2014/main" id="{CBDC70C5-610B-423A-8BB4-B1BC92B94763}"/>
                    </a:ext>
                  </a:extLst>
                </p:cNvPr>
                <p:cNvSpPr/>
                <p:nvPr/>
              </p:nvSpPr>
              <p:spPr bwMode="auto">
                <a:xfrm>
                  <a:off x="7910081" y="4482793"/>
                  <a:ext cx="167032" cy="254178"/>
                </a:xfrm>
                <a:custGeom>
                  <a:avLst/>
                  <a:gdLst>
                    <a:gd name="T0" fmla="*/ 2 w 69"/>
                    <a:gd name="T1" fmla="*/ 48 h 105"/>
                    <a:gd name="T2" fmla="*/ 69 w 69"/>
                    <a:gd name="T3" fmla="*/ 105 h 105"/>
                    <a:gd name="T4" fmla="*/ 67 w 69"/>
                    <a:gd name="T5" fmla="*/ 58 h 105"/>
                    <a:gd name="T6" fmla="*/ 0 w 69"/>
                    <a:gd name="T7" fmla="*/ 0 h 105"/>
                    <a:gd name="T8" fmla="*/ 2 w 69"/>
                    <a:gd name="T9" fmla="*/ 4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05">
                      <a:moveTo>
                        <a:pt x="2" y="48"/>
                      </a:moveTo>
                      <a:lnTo>
                        <a:pt x="69" y="105"/>
                      </a:lnTo>
                      <a:lnTo>
                        <a:pt x="67" y="58"/>
                      </a:lnTo>
                      <a:lnTo>
                        <a:pt x="0" y="0"/>
                      </a:lnTo>
                      <a:lnTo>
                        <a:pt x="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7" name="Freeform 35">
                  <a:extLst>
                    <a:ext uri="{FF2B5EF4-FFF2-40B4-BE49-F238E27FC236}">
                      <a16:creationId xmlns:a16="http://schemas.microsoft.com/office/drawing/2014/main" id="{4A791033-7B6F-4939-AEE4-57B2ADF17C9F}"/>
                    </a:ext>
                  </a:extLst>
                </p:cNvPr>
                <p:cNvSpPr/>
                <p:nvPr/>
              </p:nvSpPr>
              <p:spPr bwMode="auto">
                <a:xfrm>
                  <a:off x="8111003" y="4465849"/>
                  <a:ext cx="152507" cy="266281"/>
                </a:xfrm>
                <a:custGeom>
                  <a:avLst/>
                  <a:gdLst>
                    <a:gd name="T0" fmla="*/ 63 w 63"/>
                    <a:gd name="T1" fmla="*/ 48 h 110"/>
                    <a:gd name="T2" fmla="*/ 3 w 63"/>
                    <a:gd name="T3" fmla="*/ 110 h 110"/>
                    <a:gd name="T4" fmla="*/ 0 w 63"/>
                    <a:gd name="T5" fmla="*/ 65 h 110"/>
                    <a:gd name="T6" fmla="*/ 63 w 63"/>
                    <a:gd name="T7" fmla="*/ 0 h 110"/>
                    <a:gd name="T8" fmla="*/ 63 w 63"/>
                    <a:gd name="T9" fmla="*/ 4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110">
                      <a:moveTo>
                        <a:pt x="63" y="48"/>
                      </a:moveTo>
                      <a:lnTo>
                        <a:pt x="3" y="110"/>
                      </a:lnTo>
                      <a:lnTo>
                        <a:pt x="0" y="65"/>
                      </a:lnTo>
                      <a:lnTo>
                        <a:pt x="63" y="0"/>
                      </a:lnTo>
                      <a:lnTo>
                        <a:pt x="63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8" name="Freeform 36">
                  <a:extLst>
                    <a:ext uri="{FF2B5EF4-FFF2-40B4-BE49-F238E27FC236}">
                      <a16:creationId xmlns:a16="http://schemas.microsoft.com/office/drawing/2014/main" id="{74884841-E2AE-48BF-8C26-B18D98BAB66E}"/>
                    </a:ext>
                  </a:extLst>
                </p:cNvPr>
                <p:cNvSpPr/>
                <p:nvPr/>
              </p:nvSpPr>
              <p:spPr bwMode="auto">
                <a:xfrm>
                  <a:off x="7939130" y="4257666"/>
                  <a:ext cx="142824" cy="278385"/>
                </a:xfrm>
                <a:custGeom>
                  <a:avLst/>
                  <a:gdLst>
                    <a:gd name="T0" fmla="*/ 0 w 59"/>
                    <a:gd name="T1" fmla="*/ 45 h 115"/>
                    <a:gd name="T2" fmla="*/ 52 w 59"/>
                    <a:gd name="T3" fmla="*/ 115 h 115"/>
                    <a:gd name="T4" fmla="*/ 59 w 59"/>
                    <a:gd name="T5" fmla="*/ 69 h 115"/>
                    <a:gd name="T6" fmla="*/ 7 w 59"/>
                    <a:gd name="T7" fmla="*/ 0 h 115"/>
                    <a:gd name="T8" fmla="*/ 0 w 59"/>
                    <a:gd name="T9" fmla="*/ 4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115">
                      <a:moveTo>
                        <a:pt x="0" y="45"/>
                      </a:moveTo>
                      <a:lnTo>
                        <a:pt x="52" y="115"/>
                      </a:lnTo>
                      <a:lnTo>
                        <a:pt x="59" y="69"/>
                      </a:lnTo>
                      <a:lnTo>
                        <a:pt x="7" y="0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9" name="Freeform 37">
                  <a:extLst>
                    <a:ext uri="{FF2B5EF4-FFF2-40B4-BE49-F238E27FC236}">
                      <a16:creationId xmlns:a16="http://schemas.microsoft.com/office/drawing/2014/main" id="{0CCA41E5-6024-4162-9E47-B4215B695857}"/>
                    </a:ext>
                  </a:extLst>
                </p:cNvPr>
                <p:cNvSpPr/>
                <p:nvPr/>
              </p:nvSpPr>
              <p:spPr bwMode="auto">
                <a:xfrm>
                  <a:off x="8106162" y="4315763"/>
                  <a:ext cx="196081" cy="229971"/>
                </a:xfrm>
                <a:custGeom>
                  <a:avLst/>
                  <a:gdLst>
                    <a:gd name="T0" fmla="*/ 72 w 81"/>
                    <a:gd name="T1" fmla="*/ 45 h 95"/>
                    <a:gd name="T2" fmla="*/ 0 w 81"/>
                    <a:gd name="T3" fmla="*/ 95 h 95"/>
                    <a:gd name="T4" fmla="*/ 7 w 81"/>
                    <a:gd name="T5" fmla="*/ 48 h 95"/>
                    <a:gd name="T6" fmla="*/ 81 w 81"/>
                    <a:gd name="T7" fmla="*/ 0 h 95"/>
                    <a:gd name="T8" fmla="*/ 72 w 81"/>
                    <a:gd name="T9" fmla="*/ 4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95">
                      <a:moveTo>
                        <a:pt x="72" y="45"/>
                      </a:moveTo>
                      <a:lnTo>
                        <a:pt x="0" y="95"/>
                      </a:lnTo>
                      <a:lnTo>
                        <a:pt x="7" y="48"/>
                      </a:lnTo>
                      <a:lnTo>
                        <a:pt x="81" y="0"/>
                      </a:lnTo>
                      <a:lnTo>
                        <a:pt x="72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0" name="Freeform 38">
                  <a:extLst>
                    <a:ext uri="{FF2B5EF4-FFF2-40B4-BE49-F238E27FC236}">
                      <a16:creationId xmlns:a16="http://schemas.microsoft.com/office/drawing/2014/main" id="{67A5497C-F2B7-4EE3-B3A0-751B4475C189}"/>
                    </a:ext>
                  </a:extLst>
                </p:cNvPr>
                <p:cNvSpPr/>
                <p:nvPr/>
              </p:nvSpPr>
              <p:spPr bwMode="auto">
                <a:xfrm>
                  <a:off x="8006911" y="4042220"/>
                  <a:ext cx="128300" cy="295330"/>
                </a:xfrm>
                <a:custGeom>
                  <a:avLst/>
                  <a:gdLst>
                    <a:gd name="T0" fmla="*/ 0 w 53"/>
                    <a:gd name="T1" fmla="*/ 43 h 122"/>
                    <a:gd name="T2" fmla="*/ 36 w 53"/>
                    <a:gd name="T3" fmla="*/ 122 h 122"/>
                    <a:gd name="T4" fmla="*/ 53 w 53"/>
                    <a:gd name="T5" fmla="*/ 79 h 122"/>
                    <a:gd name="T6" fmla="*/ 17 w 53"/>
                    <a:gd name="T7" fmla="*/ 0 h 122"/>
                    <a:gd name="T8" fmla="*/ 0 w 53"/>
                    <a:gd name="T9" fmla="*/ 4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122">
                      <a:moveTo>
                        <a:pt x="0" y="43"/>
                      </a:moveTo>
                      <a:lnTo>
                        <a:pt x="36" y="122"/>
                      </a:lnTo>
                      <a:lnTo>
                        <a:pt x="53" y="79"/>
                      </a:lnTo>
                      <a:lnTo>
                        <a:pt x="17" y="0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1" name="Freeform 39">
                  <a:extLst>
                    <a:ext uri="{FF2B5EF4-FFF2-40B4-BE49-F238E27FC236}">
                      <a16:creationId xmlns:a16="http://schemas.microsoft.com/office/drawing/2014/main" id="{BDAB8402-DE47-4199-8091-B25BDB86C22C}"/>
                    </a:ext>
                  </a:extLst>
                </p:cNvPr>
                <p:cNvSpPr/>
                <p:nvPr/>
              </p:nvSpPr>
              <p:spPr bwMode="auto">
                <a:xfrm>
                  <a:off x="8135210" y="4170519"/>
                  <a:ext cx="237232" cy="183976"/>
                </a:xfrm>
                <a:custGeom>
                  <a:avLst/>
                  <a:gdLst>
                    <a:gd name="T0" fmla="*/ 81 w 98"/>
                    <a:gd name="T1" fmla="*/ 43 h 76"/>
                    <a:gd name="T2" fmla="*/ 0 w 98"/>
                    <a:gd name="T3" fmla="*/ 76 h 76"/>
                    <a:gd name="T4" fmla="*/ 17 w 98"/>
                    <a:gd name="T5" fmla="*/ 33 h 76"/>
                    <a:gd name="T6" fmla="*/ 98 w 98"/>
                    <a:gd name="T7" fmla="*/ 0 h 76"/>
                    <a:gd name="T8" fmla="*/ 81 w 98"/>
                    <a:gd name="T9" fmla="*/ 43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76">
                      <a:moveTo>
                        <a:pt x="81" y="43"/>
                      </a:moveTo>
                      <a:lnTo>
                        <a:pt x="0" y="76"/>
                      </a:lnTo>
                      <a:lnTo>
                        <a:pt x="17" y="33"/>
                      </a:lnTo>
                      <a:lnTo>
                        <a:pt x="98" y="0"/>
                      </a:lnTo>
                      <a:lnTo>
                        <a:pt x="81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2" name="Freeform 40">
                  <a:extLst>
                    <a:ext uri="{FF2B5EF4-FFF2-40B4-BE49-F238E27FC236}">
                      <a16:creationId xmlns:a16="http://schemas.microsoft.com/office/drawing/2014/main" id="{A2F12F5A-A79A-44E7-8134-074FB8A66863}"/>
                    </a:ext>
                  </a:extLst>
                </p:cNvPr>
                <p:cNvSpPr/>
                <p:nvPr/>
              </p:nvSpPr>
              <p:spPr bwMode="auto">
                <a:xfrm>
                  <a:off x="8118265" y="3855824"/>
                  <a:ext cx="108934" cy="297751"/>
                </a:xfrm>
                <a:custGeom>
                  <a:avLst/>
                  <a:gdLst>
                    <a:gd name="T0" fmla="*/ 0 w 45"/>
                    <a:gd name="T1" fmla="*/ 39 h 123"/>
                    <a:gd name="T2" fmla="*/ 19 w 45"/>
                    <a:gd name="T3" fmla="*/ 123 h 123"/>
                    <a:gd name="T4" fmla="*/ 45 w 45"/>
                    <a:gd name="T5" fmla="*/ 84 h 123"/>
                    <a:gd name="T6" fmla="*/ 26 w 45"/>
                    <a:gd name="T7" fmla="*/ 0 h 123"/>
                    <a:gd name="T8" fmla="*/ 0 w 45"/>
                    <a:gd name="T9" fmla="*/ 39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23">
                      <a:moveTo>
                        <a:pt x="0" y="39"/>
                      </a:moveTo>
                      <a:lnTo>
                        <a:pt x="19" y="123"/>
                      </a:lnTo>
                      <a:lnTo>
                        <a:pt x="45" y="84"/>
                      </a:lnTo>
                      <a:lnTo>
                        <a:pt x="26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3" name="Freeform 41">
                  <a:extLst>
                    <a:ext uri="{FF2B5EF4-FFF2-40B4-BE49-F238E27FC236}">
                      <a16:creationId xmlns:a16="http://schemas.microsoft.com/office/drawing/2014/main" id="{A2DD0CEC-0CEE-4E57-A343-094BF9E98B1A}"/>
                    </a:ext>
                  </a:extLst>
                </p:cNvPr>
                <p:cNvSpPr/>
                <p:nvPr/>
              </p:nvSpPr>
              <p:spPr bwMode="auto">
                <a:xfrm>
                  <a:off x="8205411" y="4047061"/>
                  <a:ext cx="266281" cy="135561"/>
                </a:xfrm>
                <a:custGeom>
                  <a:avLst/>
                  <a:gdLst>
                    <a:gd name="T0" fmla="*/ 86 w 110"/>
                    <a:gd name="T1" fmla="*/ 39 h 56"/>
                    <a:gd name="T2" fmla="*/ 0 w 110"/>
                    <a:gd name="T3" fmla="*/ 56 h 56"/>
                    <a:gd name="T4" fmla="*/ 24 w 110"/>
                    <a:gd name="T5" fmla="*/ 15 h 56"/>
                    <a:gd name="T6" fmla="*/ 110 w 110"/>
                    <a:gd name="T7" fmla="*/ 0 h 56"/>
                    <a:gd name="T8" fmla="*/ 86 w 110"/>
                    <a:gd name="T9" fmla="*/ 39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56">
                      <a:moveTo>
                        <a:pt x="86" y="39"/>
                      </a:moveTo>
                      <a:lnTo>
                        <a:pt x="0" y="56"/>
                      </a:lnTo>
                      <a:lnTo>
                        <a:pt x="24" y="15"/>
                      </a:lnTo>
                      <a:lnTo>
                        <a:pt x="110" y="0"/>
                      </a:lnTo>
                      <a:lnTo>
                        <a:pt x="8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4" name="Freeform 42">
                  <a:extLst>
                    <a:ext uri="{FF2B5EF4-FFF2-40B4-BE49-F238E27FC236}">
                      <a16:creationId xmlns:a16="http://schemas.microsoft.com/office/drawing/2014/main" id="{BBF1DF42-33EA-4C29-9AFF-8AD669306EE1}"/>
                    </a:ext>
                  </a:extLst>
                </p:cNvPr>
                <p:cNvSpPr/>
                <p:nvPr/>
              </p:nvSpPr>
              <p:spPr bwMode="auto">
                <a:xfrm>
                  <a:off x="8273192" y="3700897"/>
                  <a:ext cx="82305" cy="290488"/>
                </a:xfrm>
                <a:custGeom>
                  <a:avLst/>
                  <a:gdLst>
                    <a:gd name="T0" fmla="*/ 0 w 34"/>
                    <a:gd name="T1" fmla="*/ 31 h 120"/>
                    <a:gd name="T2" fmla="*/ 0 w 34"/>
                    <a:gd name="T3" fmla="*/ 120 h 120"/>
                    <a:gd name="T4" fmla="*/ 34 w 34"/>
                    <a:gd name="T5" fmla="*/ 86 h 120"/>
                    <a:gd name="T6" fmla="*/ 31 w 34"/>
                    <a:gd name="T7" fmla="*/ 0 h 120"/>
                    <a:gd name="T8" fmla="*/ 0 w 34"/>
                    <a:gd name="T9" fmla="*/ 31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120">
                      <a:moveTo>
                        <a:pt x="0" y="31"/>
                      </a:moveTo>
                      <a:lnTo>
                        <a:pt x="0" y="120"/>
                      </a:lnTo>
                      <a:lnTo>
                        <a:pt x="34" y="86"/>
                      </a:lnTo>
                      <a:lnTo>
                        <a:pt x="31" y="0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5" name="Freeform 43">
                  <a:extLst>
                    <a:ext uri="{FF2B5EF4-FFF2-40B4-BE49-F238E27FC236}">
                      <a16:creationId xmlns:a16="http://schemas.microsoft.com/office/drawing/2014/main" id="{1CB15433-46AC-4D6E-AB9C-99967BFB706C}"/>
                    </a:ext>
                  </a:extLst>
                </p:cNvPr>
                <p:cNvSpPr/>
                <p:nvPr/>
              </p:nvSpPr>
              <p:spPr bwMode="auto">
                <a:xfrm>
                  <a:off x="8302241" y="3938129"/>
                  <a:ext cx="295330" cy="87146"/>
                </a:xfrm>
                <a:custGeom>
                  <a:avLst/>
                  <a:gdLst>
                    <a:gd name="T0" fmla="*/ 89 w 122"/>
                    <a:gd name="T1" fmla="*/ 36 h 36"/>
                    <a:gd name="T2" fmla="*/ 0 w 122"/>
                    <a:gd name="T3" fmla="*/ 33 h 36"/>
                    <a:gd name="T4" fmla="*/ 34 w 122"/>
                    <a:gd name="T5" fmla="*/ 0 h 36"/>
                    <a:gd name="T6" fmla="*/ 122 w 122"/>
                    <a:gd name="T7" fmla="*/ 2 h 36"/>
                    <a:gd name="T8" fmla="*/ 89 w 122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36">
                      <a:moveTo>
                        <a:pt x="89" y="36"/>
                      </a:moveTo>
                      <a:lnTo>
                        <a:pt x="0" y="33"/>
                      </a:lnTo>
                      <a:lnTo>
                        <a:pt x="34" y="0"/>
                      </a:lnTo>
                      <a:lnTo>
                        <a:pt x="122" y="2"/>
                      </a:lnTo>
                      <a:lnTo>
                        <a:pt x="8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6" name="Freeform 44">
                  <a:extLst>
                    <a:ext uri="{FF2B5EF4-FFF2-40B4-BE49-F238E27FC236}">
                      <a16:creationId xmlns:a16="http://schemas.microsoft.com/office/drawing/2014/main" id="{264F5619-FD2C-4082-AA61-F586D5B55891}"/>
                    </a:ext>
                  </a:extLst>
                </p:cNvPr>
                <p:cNvSpPr/>
                <p:nvPr/>
              </p:nvSpPr>
              <p:spPr bwMode="auto">
                <a:xfrm>
                  <a:off x="8539473" y="5380886"/>
                  <a:ext cx="435733" cy="157349"/>
                </a:xfrm>
                <a:custGeom>
                  <a:avLst/>
                  <a:gdLst>
                    <a:gd name="T0" fmla="*/ 1 w 75"/>
                    <a:gd name="T1" fmla="*/ 0 h 27"/>
                    <a:gd name="T2" fmla="*/ 75 w 75"/>
                    <a:gd name="T3" fmla="*/ 19 h 27"/>
                    <a:gd name="T4" fmla="*/ 74 w 75"/>
                    <a:gd name="T5" fmla="*/ 27 h 27"/>
                    <a:gd name="T6" fmla="*/ 0 w 75"/>
                    <a:gd name="T7" fmla="*/ 2 h 27"/>
                    <a:gd name="T8" fmla="*/ 1 w 75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7">
                      <a:moveTo>
                        <a:pt x="1" y="0"/>
                      </a:moveTo>
                      <a:cubicBezTo>
                        <a:pt x="24" y="13"/>
                        <a:pt x="49" y="19"/>
                        <a:pt x="75" y="19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48" y="25"/>
                        <a:pt x="22" y="16"/>
                        <a:pt x="0" y="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7" name="Freeform 45">
                  <a:extLst>
                    <a:ext uri="{FF2B5EF4-FFF2-40B4-BE49-F238E27FC236}">
                      <a16:creationId xmlns:a16="http://schemas.microsoft.com/office/drawing/2014/main" id="{55E739FC-2A50-430F-AA00-E9CB9D0CEF62}"/>
                    </a:ext>
                  </a:extLst>
                </p:cNvPr>
                <p:cNvSpPr/>
                <p:nvPr/>
              </p:nvSpPr>
              <p:spPr bwMode="auto">
                <a:xfrm>
                  <a:off x="8389387" y="3664585"/>
                  <a:ext cx="58098" cy="215446"/>
                </a:xfrm>
                <a:custGeom>
                  <a:avLst/>
                  <a:gdLst>
                    <a:gd name="T0" fmla="*/ 0 w 24"/>
                    <a:gd name="T1" fmla="*/ 24 h 89"/>
                    <a:gd name="T2" fmla="*/ 0 w 24"/>
                    <a:gd name="T3" fmla="*/ 89 h 89"/>
                    <a:gd name="T4" fmla="*/ 24 w 24"/>
                    <a:gd name="T5" fmla="*/ 65 h 89"/>
                    <a:gd name="T6" fmla="*/ 24 w 24"/>
                    <a:gd name="T7" fmla="*/ 0 h 89"/>
                    <a:gd name="T8" fmla="*/ 0 w 24"/>
                    <a:gd name="T9" fmla="*/ 24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89">
                      <a:moveTo>
                        <a:pt x="0" y="24"/>
                      </a:moveTo>
                      <a:lnTo>
                        <a:pt x="0" y="89"/>
                      </a:lnTo>
                      <a:lnTo>
                        <a:pt x="24" y="65"/>
                      </a:lnTo>
                      <a:lnTo>
                        <a:pt x="24" y="0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8" name="Freeform 46">
                  <a:extLst>
                    <a:ext uri="{FF2B5EF4-FFF2-40B4-BE49-F238E27FC236}">
                      <a16:creationId xmlns:a16="http://schemas.microsoft.com/office/drawing/2014/main" id="{2F827033-6028-43A3-B579-D0435969357F}"/>
                    </a:ext>
                  </a:extLst>
                </p:cNvPr>
                <p:cNvSpPr/>
                <p:nvPr/>
              </p:nvSpPr>
              <p:spPr bwMode="auto">
                <a:xfrm>
                  <a:off x="8413595" y="3846141"/>
                  <a:ext cx="213025" cy="58098"/>
                </a:xfrm>
                <a:custGeom>
                  <a:avLst/>
                  <a:gdLst>
                    <a:gd name="T0" fmla="*/ 64 w 88"/>
                    <a:gd name="T1" fmla="*/ 24 h 24"/>
                    <a:gd name="T2" fmla="*/ 0 w 88"/>
                    <a:gd name="T3" fmla="*/ 21 h 24"/>
                    <a:gd name="T4" fmla="*/ 24 w 88"/>
                    <a:gd name="T5" fmla="*/ 0 h 24"/>
                    <a:gd name="T6" fmla="*/ 88 w 88"/>
                    <a:gd name="T7" fmla="*/ 0 h 24"/>
                    <a:gd name="T8" fmla="*/ 64 w 88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24">
                      <a:moveTo>
                        <a:pt x="64" y="24"/>
                      </a:moveTo>
                      <a:lnTo>
                        <a:pt x="0" y="21"/>
                      </a:lnTo>
                      <a:lnTo>
                        <a:pt x="24" y="0"/>
                      </a:lnTo>
                      <a:lnTo>
                        <a:pt x="88" y="0"/>
                      </a:lnTo>
                      <a:lnTo>
                        <a:pt x="6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38CA427E-74D2-4B70-815D-7D8C86448E9F}"/>
                  </a:ext>
                </a:extLst>
              </p:cNvPr>
              <p:cNvGrpSpPr/>
              <p:nvPr/>
            </p:nvGrpSpPr>
            <p:grpSpPr>
              <a:xfrm rot="20880000">
                <a:off x="1115042" y="1830822"/>
                <a:ext cx="516008" cy="907704"/>
                <a:chOff x="7910081" y="3664585"/>
                <a:chExt cx="1065125" cy="1873650"/>
              </a:xfrm>
              <a:grpFill/>
            </p:grpSpPr>
            <p:sp>
              <p:nvSpPr>
                <p:cNvPr id="20" name="Freeform 26">
                  <a:extLst>
                    <a:ext uri="{FF2B5EF4-FFF2-40B4-BE49-F238E27FC236}">
                      <a16:creationId xmlns:a16="http://schemas.microsoft.com/office/drawing/2014/main" id="{402443C1-8C6B-4E7B-80A6-9B88892D0158}"/>
                    </a:ext>
                  </a:extLst>
                </p:cNvPr>
                <p:cNvSpPr/>
                <p:nvPr/>
              </p:nvSpPr>
              <p:spPr bwMode="auto">
                <a:xfrm>
                  <a:off x="8198150" y="5313106"/>
                  <a:ext cx="302593" cy="96829"/>
                </a:xfrm>
                <a:custGeom>
                  <a:avLst/>
                  <a:gdLst>
                    <a:gd name="T0" fmla="*/ 36 w 125"/>
                    <a:gd name="T1" fmla="*/ 40 h 40"/>
                    <a:gd name="T2" fmla="*/ 125 w 125"/>
                    <a:gd name="T3" fmla="*/ 28 h 40"/>
                    <a:gd name="T4" fmla="*/ 89 w 125"/>
                    <a:gd name="T5" fmla="*/ 0 h 40"/>
                    <a:gd name="T6" fmla="*/ 0 w 125"/>
                    <a:gd name="T7" fmla="*/ 9 h 40"/>
                    <a:gd name="T8" fmla="*/ 36 w 125"/>
                    <a:gd name="T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40">
                      <a:moveTo>
                        <a:pt x="36" y="40"/>
                      </a:moveTo>
                      <a:lnTo>
                        <a:pt x="125" y="28"/>
                      </a:lnTo>
                      <a:lnTo>
                        <a:pt x="89" y="0"/>
                      </a:lnTo>
                      <a:lnTo>
                        <a:pt x="0" y="9"/>
                      </a:lnTo>
                      <a:lnTo>
                        <a:pt x="3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1" name="Freeform 27">
                  <a:extLst>
                    <a:ext uri="{FF2B5EF4-FFF2-40B4-BE49-F238E27FC236}">
                      <a16:creationId xmlns:a16="http://schemas.microsoft.com/office/drawing/2014/main" id="{D2DB6D6E-15A2-42DD-A542-734F798F80C6}"/>
                    </a:ext>
                  </a:extLst>
                </p:cNvPr>
                <p:cNvSpPr/>
                <p:nvPr/>
              </p:nvSpPr>
              <p:spPr bwMode="auto">
                <a:xfrm>
                  <a:off x="8423278" y="5068611"/>
                  <a:ext cx="99251" cy="283227"/>
                </a:xfrm>
                <a:custGeom>
                  <a:avLst/>
                  <a:gdLst>
                    <a:gd name="T0" fmla="*/ 36 w 41"/>
                    <a:gd name="T1" fmla="*/ 29 h 117"/>
                    <a:gd name="T2" fmla="*/ 41 w 41"/>
                    <a:gd name="T3" fmla="*/ 117 h 117"/>
                    <a:gd name="T4" fmla="*/ 5 w 41"/>
                    <a:gd name="T5" fmla="*/ 86 h 117"/>
                    <a:gd name="T6" fmla="*/ 0 w 41"/>
                    <a:gd name="T7" fmla="*/ 0 h 117"/>
                    <a:gd name="T8" fmla="*/ 36 w 41"/>
                    <a:gd name="T9" fmla="*/ 29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17">
                      <a:moveTo>
                        <a:pt x="36" y="29"/>
                      </a:moveTo>
                      <a:lnTo>
                        <a:pt x="41" y="117"/>
                      </a:lnTo>
                      <a:lnTo>
                        <a:pt x="5" y="86"/>
                      </a:lnTo>
                      <a:lnTo>
                        <a:pt x="0" y="0"/>
                      </a:lnTo>
                      <a:lnTo>
                        <a:pt x="36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2" name="Freeform 28">
                  <a:extLst>
                    <a:ext uri="{FF2B5EF4-FFF2-40B4-BE49-F238E27FC236}">
                      <a16:creationId xmlns:a16="http://schemas.microsoft.com/office/drawing/2014/main" id="{0DE7B6D0-2712-492F-A2BE-60383A928048}"/>
                    </a:ext>
                  </a:extLst>
                </p:cNvPr>
                <p:cNvSpPr/>
                <p:nvPr/>
              </p:nvSpPr>
              <p:spPr bwMode="auto">
                <a:xfrm>
                  <a:off x="8060167" y="5150916"/>
                  <a:ext cx="283227" cy="108934"/>
                </a:xfrm>
                <a:custGeom>
                  <a:avLst/>
                  <a:gdLst>
                    <a:gd name="T0" fmla="*/ 31 w 117"/>
                    <a:gd name="T1" fmla="*/ 35 h 45"/>
                    <a:gd name="T2" fmla="*/ 117 w 117"/>
                    <a:gd name="T3" fmla="*/ 45 h 45"/>
                    <a:gd name="T4" fmla="*/ 88 w 117"/>
                    <a:gd name="T5" fmla="*/ 9 h 45"/>
                    <a:gd name="T6" fmla="*/ 0 w 117"/>
                    <a:gd name="T7" fmla="*/ 0 h 45"/>
                    <a:gd name="T8" fmla="*/ 31 w 117"/>
                    <a:gd name="T9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45">
                      <a:moveTo>
                        <a:pt x="31" y="35"/>
                      </a:moveTo>
                      <a:lnTo>
                        <a:pt x="117" y="45"/>
                      </a:lnTo>
                      <a:lnTo>
                        <a:pt x="88" y="9"/>
                      </a:lnTo>
                      <a:lnTo>
                        <a:pt x="0" y="0"/>
                      </a:lnTo>
                      <a:lnTo>
                        <a:pt x="31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3" name="Freeform 29">
                  <a:extLst>
                    <a:ext uri="{FF2B5EF4-FFF2-40B4-BE49-F238E27FC236}">
                      <a16:creationId xmlns:a16="http://schemas.microsoft.com/office/drawing/2014/main" id="{B8B92937-657B-4621-9A8F-BA59E784C74E}"/>
                    </a:ext>
                  </a:extLst>
                </p:cNvPr>
                <p:cNvSpPr/>
                <p:nvPr/>
              </p:nvSpPr>
              <p:spPr bwMode="auto">
                <a:xfrm>
                  <a:off x="8309504" y="4935471"/>
                  <a:ext cx="96830" cy="295330"/>
                </a:xfrm>
                <a:custGeom>
                  <a:avLst/>
                  <a:gdLst>
                    <a:gd name="T0" fmla="*/ 40 w 40"/>
                    <a:gd name="T1" fmla="*/ 36 h 122"/>
                    <a:gd name="T2" fmla="*/ 28 w 40"/>
                    <a:gd name="T3" fmla="*/ 122 h 122"/>
                    <a:gd name="T4" fmla="*/ 0 w 40"/>
                    <a:gd name="T5" fmla="*/ 86 h 122"/>
                    <a:gd name="T6" fmla="*/ 12 w 40"/>
                    <a:gd name="T7" fmla="*/ 0 h 122"/>
                    <a:gd name="T8" fmla="*/ 40 w 40"/>
                    <a:gd name="T9" fmla="*/ 36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122">
                      <a:moveTo>
                        <a:pt x="40" y="36"/>
                      </a:moveTo>
                      <a:lnTo>
                        <a:pt x="28" y="122"/>
                      </a:lnTo>
                      <a:lnTo>
                        <a:pt x="0" y="86"/>
                      </a:lnTo>
                      <a:lnTo>
                        <a:pt x="12" y="0"/>
                      </a:lnTo>
                      <a:lnTo>
                        <a:pt x="40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4" name="Freeform 30">
                  <a:extLst>
                    <a:ext uri="{FF2B5EF4-FFF2-40B4-BE49-F238E27FC236}">
                      <a16:creationId xmlns:a16="http://schemas.microsoft.com/office/drawing/2014/main" id="{7FDDD75A-06B3-4053-BEC1-40462E83F2B6}"/>
                    </a:ext>
                  </a:extLst>
                </p:cNvPr>
                <p:cNvSpPr/>
                <p:nvPr/>
              </p:nvSpPr>
              <p:spPr bwMode="auto">
                <a:xfrm>
                  <a:off x="7968179" y="4940313"/>
                  <a:ext cx="246915" cy="162190"/>
                </a:xfrm>
                <a:custGeom>
                  <a:avLst/>
                  <a:gdLst>
                    <a:gd name="T0" fmla="*/ 19 w 102"/>
                    <a:gd name="T1" fmla="*/ 41 h 67"/>
                    <a:gd name="T2" fmla="*/ 102 w 102"/>
                    <a:gd name="T3" fmla="*/ 67 h 67"/>
                    <a:gd name="T4" fmla="*/ 83 w 102"/>
                    <a:gd name="T5" fmla="*/ 27 h 67"/>
                    <a:gd name="T6" fmla="*/ 0 w 102"/>
                    <a:gd name="T7" fmla="*/ 0 h 67"/>
                    <a:gd name="T8" fmla="*/ 19 w 102"/>
                    <a:gd name="T9" fmla="*/ 4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7">
                      <a:moveTo>
                        <a:pt x="19" y="41"/>
                      </a:moveTo>
                      <a:lnTo>
                        <a:pt x="102" y="67"/>
                      </a:lnTo>
                      <a:lnTo>
                        <a:pt x="83" y="27"/>
                      </a:lnTo>
                      <a:lnTo>
                        <a:pt x="0" y="0"/>
                      </a:lnTo>
                      <a:lnTo>
                        <a:pt x="19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5" name="Freeform 31">
                  <a:extLst>
                    <a:ext uri="{FF2B5EF4-FFF2-40B4-BE49-F238E27FC236}">
                      <a16:creationId xmlns:a16="http://schemas.microsoft.com/office/drawing/2014/main" id="{1149EBDC-ED9F-467F-A81F-A8A84BA38136}"/>
                    </a:ext>
                  </a:extLst>
                </p:cNvPr>
                <p:cNvSpPr/>
                <p:nvPr/>
              </p:nvSpPr>
              <p:spPr bwMode="auto">
                <a:xfrm>
                  <a:off x="8205411" y="4785386"/>
                  <a:ext cx="121037" cy="300171"/>
                </a:xfrm>
                <a:custGeom>
                  <a:avLst/>
                  <a:gdLst>
                    <a:gd name="T0" fmla="*/ 50 w 50"/>
                    <a:gd name="T1" fmla="*/ 43 h 124"/>
                    <a:gd name="T2" fmla="*/ 21 w 50"/>
                    <a:gd name="T3" fmla="*/ 124 h 124"/>
                    <a:gd name="T4" fmla="*/ 0 w 50"/>
                    <a:gd name="T5" fmla="*/ 81 h 124"/>
                    <a:gd name="T6" fmla="*/ 31 w 50"/>
                    <a:gd name="T7" fmla="*/ 0 h 124"/>
                    <a:gd name="T8" fmla="*/ 50 w 50"/>
                    <a:gd name="T9" fmla="*/ 43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24">
                      <a:moveTo>
                        <a:pt x="50" y="43"/>
                      </a:moveTo>
                      <a:lnTo>
                        <a:pt x="21" y="124"/>
                      </a:lnTo>
                      <a:lnTo>
                        <a:pt x="0" y="81"/>
                      </a:lnTo>
                      <a:lnTo>
                        <a:pt x="31" y="0"/>
                      </a:lnTo>
                      <a:lnTo>
                        <a:pt x="5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6" name="Freeform 32">
                  <a:extLst>
                    <a:ext uri="{FF2B5EF4-FFF2-40B4-BE49-F238E27FC236}">
                      <a16:creationId xmlns:a16="http://schemas.microsoft.com/office/drawing/2014/main" id="{F466BE22-69E6-4ABC-B91D-CC0E7212707D}"/>
                    </a:ext>
                  </a:extLst>
                </p:cNvPr>
                <p:cNvSpPr/>
                <p:nvPr/>
              </p:nvSpPr>
              <p:spPr bwMode="auto">
                <a:xfrm>
                  <a:off x="7914922" y="4715184"/>
                  <a:ext cx="215446" cy="215446"/>
                </a:xfrm>
                <a:custGeom>
                  <a:avLst/>
                  <a:gdLst>
                    <a:gd name="T0" fmla="*/ 12 w 89"/>
                    <a:gd name="T1" fmla="*/ 45 h 89"/>
                    <a:gd name="T2" fmla="*/ 89 w 89"/>
                    <a:gd name="T3" fmla="*/ 89 h 89"/>
                    <a:gd name="T4" fmla="*/ 77 w 89"/>
                    <a:gd name="T5" fmla="*/ 43 h 89"/>
                    <a:gd name="T6" fmla="*/ 0 w 89"/>
                    <a:gd name="T7" fmla="*/ 0 h 89"/>
                    <a:gd name="T8" fmla="*/ 12 w 89"/>
                    <a:gd name="T9" fmla="*/ 4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89">
                      <a:moveTo>
                        <a:pt x="12" y="45"/>
                      </a:moveTo>
                      <a:lnTo>
                        <a:pt x="89" y="89"/>
                      </a:lnTo>
                      <a:lnTo>
                        <a:pt x="77" y="43"/>
                      </a:lnTo>
                      <a:lnTo>
                        <a:pt x="0" y="0"/>
                      </a:lnTo>
                      <a:lnTo>
                        <a:pt x="12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7" name="Freeform 33">
                  <a:extLst>
                    <a:ext uri="{FF2B5EF4-FFF2-40B4-BE49-F238E27FC236}">
                      <a16:creationId xmlns:a16="http://schemas.microsoft.com/office/drawing/2014/main" id="{44B5F631-7FDC-4950-BBFC-CAD5C43FD640}"/>
                    </a:ext>
                  </a:extLst>
                </p:cNvPr>
                <p:cNvSpPr/>
                <p:nvPr/>
              </p:nvSpPr>
              <p:spPr bwMode="auto">
                <a:xfrm>
                  <a:off x="8140052" y="4628037"/>
                  <a:ext cx="140403" cy="290488"/>
                </a:xfrm>
                <a:custGeom>
                  <a:avLst/>
                  <a:gdLst>
                    <a:gd name="T0" fmla="*/ 58 w 58"/>
                    <a:gd name="T1" fmla="*/ 45 h 120"/>
                    <a:gd name="T2" fmla="*/ 12 w 58"/>
                    <a:gd name="T3" fmla="*/ 120 h 120"/>
                    <a:gd name="T4" fmla="*/ 0 w 58"/>
                    <a:gd name="T5" fmla="*/ 74 h 120"/>
                    <a:gd name="T6" fmla="*/ 46 w 58"/>
                    <a:gd name="T7" fmla="*/ 0 h 120"/>
                    <a:gd name="T8" fmla="*/ 58 w 58"/>
                    <a:gd name="T9" fmla="*/ 45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0">
                      <a:moveTo>
                        <a:pt x="58" y="45"/>
                      </a:moveTo>
                      <a:lnTo>
                        <a:pt x="12" y="120"/>
                      </a:lnTo>
                      <a:lnTo>
                        <a:pt x="0" y="74"/>
                      </a:lnTo>
                      <a:lnTo>
                        <a:pt x="46" y="0"/>
                      </a:lnTo>
                      <a:lnTo>
                        <a:pt x="58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8" name="Freeform 34">
                  <a:extLst>
                    <a:ext uri="{FF2B5EF4-FFF2-40B4-BE49-F238E27FC236}">
                      <a16:creationId xmlns:a16="http://schemas.microsoft.com/office/drawing/2014/main" id="{79AF7B4D-42DE-4F0B-BA41-7BDD21BF2E0D}"/>
                    </a:ext>
                  </a:extLst>
                </p:cNvPr>
                <p:cNvSpPr/>
                <p:nvPr/>
              </p:nvSpPr>
              <p:spPr bwMode="auto">
                <a:xfrm>
                  <a:off x="7910081" y="4482793"/>
                  <a:ext cx="167032" cy="254178"/>
                </a:xfrm>
                <a:custGeom>
                  <a:avLst/>
                  <a:gdLst>
                    <a:gd name="T0" fmla="*/ 2 w 69"/>
                    <a:gd name="T1" fmla="*/ 48 h 105"/>
                    <a:gd name="T2" fmla="*/ 69 w 69"/>
                    <a:gd name="T3" fmla="*/ 105 h 105"/>
                    <a:gd name="T4" fmla="*/ 67 w 69"/>
                    <a:gd name="T5" fmla="*/ 58 h 105"/>
                    <a:gd name="T6" fmla="*/ 0 w 69"/>
                    <a:gd name="T7" fmla="*/ 0 h 105"/>
                    <a:gd name="T8" fmla="*/ 2 w 69"/>
                    <a:gd name="T9" fmla="*/ 4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05">
                      <a:moveTo>
                        <a:pt x="2" y="48"/>
                      </a:moveTo>
                      <a:lnTo>
                        <a:pt x="69" y="105"/>
                      </a:lnTo>
                      <a:lnTo>
                        <a:pt x="67" y="58"/>
                      </a:lnTo>
                      <a:lnTo>
                        <a:pt x="0" y="0"/>
                      </a:lnTo>
                      <a:lnTo>
                        <a:pt x="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9" name="Freeform 35">
                  <a:extLst>
                    <a:ext uri="{FF2B5EF4-FFF2-40B4-BE49-F238E27FC236}">
                      <a16:creationId xmlns:a16="http://schemas.microsoft.com/office/drawing/2014/main" id="{51FCD176-E48D-45BA-AB06-DFC08E6A1F28}"/>
                    </a:ext>
                  </a:extLst>
                </p:cNvPr>
                <p:cNvSpPr/>
                <p:nvPr/>
              </p:nvSpPr>
              <p:spPr bwMode="auto">
                <a:xfrm>
                  <a:off x="8111003" y="4465849"/>
                  <a:ext cx="152507" cy="266281"/>
                </a:xfrm>
                <a:custGeom>
                  <a:avLst/>
                  <a:gdLst>
                    <a:gd name="T0" fmla="*/ 63 w 63"/>
                    <a:gd name="T1" fmla="*/ 48 h 110"/>
                    <a:gd name="T2" fmla="*/ 3 w 63"/>
                    <a:gd name="T3" fmla="*/ 110 h 110"/>
                    <a:gd name="T4" fmla="*/ 0 w 63"/>
                    <a:gd name="T5" fmla="*/ 65 h 110"/>
                    <a:gd name="T6" fmla="*/ 63 w 63"/>
                    <a:gd name="T7" fmla="*/ 0 h 110"/>
                    <a:gd name="T8" fmla="*/ 63 w 63"/>
                    <a:gd name="T9" fmla="*/ 4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110">
                      <a:moveTo>
                        <a:pt x="63" y="48"/>
                      </a:moveTo>
                      <a:lnTo>
                        <a:pt x="3" y="110"/>
                      </a:lnTo>
                      <a:lnTo>
                        <a:pt x="0" y="65"/>
                      </a:lnTo>
                      <a:lnTo>
                        <a:pt x="63" y="0"/>
                      </a:lnTo>
                      <a:lnTo>
                        <a:pt x="63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0" name="Freeform 36">
                  <a:extLst>
                    <a:ext uri="{FF2B5EF4-FFF2-40B4-BE49-F238E27FC236}">
                      <a16:creationId xmlns:a16="http://schemas.microsoft.com/office/drawing/2014/main" id="{138EDAD3-E215-4E0D-B7FA-871125C09F51}"/>
                    </a:ext>
                  </a:extLst>
                </p:cNvPr>
                <p:cNvSpPr/>
                <p:nvPr/>
              </p:nvSpPr>
              <p:spPr bwMode="auto">
                <a:xfrm>
                  <a:off x="7939130" y="4257666"/>
                  <a:ext cx="142824" cy="278385"/>
                </a:xfrm>
                <a:custGeom>
                  <a:avLst/>
                  <a:gdLst>
                    <a:gd name="T0" fmla="*/ 0 w 59"/>
                    <a:gd name="T1" fmla="*/ 45 h 115"/>
                    <a:gd name="T2" fmla="*/ 52 w 59"/>
                    <a:gd name="T3" fmla="*/ 115 h 115"/>
                    <a:gd name="T4" fmla="*/ 59 w 59"/>
                    <a:gd name="T5" fmla="*/ 69 h 115"/>
                    <a:gd name="T6" fmla="*/ 7 w 59"/>
                    <a:gd name="T7" fmla="*/ 0 h 115"/>
                    <a:gd name="T8" fmla="*/ 0 w 59"/>
                    <a:gd name="T9" fmla="*/ 4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115">
                      <a:moveTo>
                        <a:pt x="0" y="45"/>
                      </a:moveTo>
                      <a:lnTo>
                        <a:pt x="52" y="115"/>
                      </a:lnTo>
                      <a:lnTo>
                        <a:pt x="59" y="69"/>
                      </a:lnTo>
                      <a:lnTo>
                        <a:pt x="7" y="0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1" name="Freeform 37">
                  <a:extLst>
                    <a:ext uri="{FF2B5EF4-FFF2-40B4-BE49-F238E27FC236}">
                      <a16:creationId xmlns:a16="http://schemas.microsoft.com/office/drawing/2014/main" id="{DE74E716-DF42-4703-B9CE-6F1C742B6DA4}"/>
                    </a:ext>
                  </a:extLst>
                </p:cNvPr>
                <p:cNvSpPr/>
                <p:nvPr/>
              </p:nvSpPr>
              <p:spPr bwMode="auto">
                <a:xfrm>
                  <a:off x="8106162" y="4315763"/>
                  <a:ext cx="196081" cy="229971"/>
                </a:xfrm>
                <a:custGeom>
                  <a:avLst/>
                  <a:gdLst>
                    <a:gd name="T0" fmla="*/ 72 w 81"/>
                    <a:gd name="T1" fmla="*/ 45 h 95"/>
                    <a:gd name="T2" fmla="*/ 0 w 81"/>
                    <a:gd name="T3" fmla="*/ 95 h 95"/>
                    <a:gd name="T4" fmla="*/ 7 w 81"/>
                    <a:gd name="T5" fmla="*/ 48 h 95"/>
                    <a:gd name="T6" fmla="*/ 81 w 81"/>
                    <a:gd name="T7" fmla="*/ 0 h 95"/>
                    <a:gd name="T8" fmla="*/ 72 w 81"/>
                    <a:gd name="T9" fmla="*/ 4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95">
                      <a:moveTo>
                        <a:pt x="72" y="45"/>
                      </a:moveTo>
                      <a:lnTo>
                        <a:pt x="0" y="95"/>
                      </a:lnTo>
                      <a:lnTo>
                        <a:pt x="7" y="48"/>
                      </a:lnTo>
                      <a:lnTo>
                        <a:pt x="81" y="0"/>
                      </a:lnTo>
                      <a:lnTo>
                        <a:pt x="72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2" name="Freeform 38">
                  <a:extLst>
                    <a:ext uri="{FF2B5EF4-FFF2-40B4-BE49-F238E27FC236}">
                      <a16:creationId xmlns:a16="http://schemas.microsoft.com/office/drawing/2014/main" id="{19592E7A-EFE0-4F0C-ACB2-7CD1A747D5DC}"/>
                    </a:ext>
                  </a:extLst>
                </p:cNvPr>
                <p:cNvSpPr/>
                <p:nvPr/>
              </p:nvSpPr>
              <p:spPr bwMode="auto">
                <a:xfrm>
                  <a:off x="8006911" y="4042220"/>
                  <a:ext cx="128300" cy="295330"/>
                </a:xfrm>
                <a:custGeom>
                  <a:avLst/>
                  <a:gdLst>
                    <a:gd name="T0" fmla="*/ 0 w 53"/>
                    <a:gd name="T1" fmla="*/ 43 h 122"/>
                    <a:gd name="T2" fmla="*/ 36 w 53"/>
                    <a:gd name="T3" fmla="*/ 122 h 122"/>
                    <a:gd name="T4" fmla="*/ 53 w 53"/>
                    <a:gd name="T5" fmla="*/ 79 h 122"/>
                    <a:gd name="T6" fmla="*/ 17 w 53"/>
                    <a:gd name="T7" fmla="*/ 0 h 122"/>
                    <a:gd name="T8" fmla="*/ 0 w 53"/>
                    <a:gd name="T9" fmla="*/ 4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122">
                      <a:moveTo>
                        <a:pt x="0" y="43"/>
                      </a:moveTo>
                      <a:lnTo>
                        <a:pt x="36" y="122"/>
                      </a:lnTo>
                      <a:lnTo>
                        <a:pt x="53" y="79"/>
                      </a:lnTo>
                      <a:lnTo>
                        <a:pt x="17" y="0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3" name="Freeform 39">
                  <a:extLst>
                    <a:ext uri="{FF2B5EF4-FFF2-40B4-BE49-F238E27FC236}">
                      <a16:creationId xmlns:a16="http://schemas.microsoft.com/office/drawing/2014/main" id="{5AE9B7D5-1A1F-4C4D-952F-30D3020EE28E}"/>
                    </a:ext>
                  </a:extLst>
                </p:cNvPr>
                <p:cNvSpPr/>
                <p:nvPr/>
              </p:nvSpPr>
              <p:spPr bwMode="auto">
                <a:xfrm>
                  <a:off x="8135210" y="4170519"/>
                  <a:ext cx="237232" cy="183976"/>
                </a:xfrm>
                <a:custGeom>
                  <a:avLst/>
                  <a:gdLst>
                    <a:gd name="T0" fmla="*/ 81 w 98"/>
                    <a:gd name="T1" fmla="*/ 43 h 76"/>
                    <a:gd name="T2" fmla="*/ 0 w 98"/>
                    <a:gd name="T3" fmla="*/ 76 h 76"/>
                    <a:gd name="T4" fmla="*/ 17 w 98"/>
                    <a:gd name="T5" fmla="*/ 33 h 76"/>
                    <a:gd name="T6" fmla="*/ 98 w 98"/>
                    <a:gd name="T7" fmla="*/ 0 h 76"/>
                    <a:gd name="T8" fmla="*/ 81 w 98"/>
                    <a:gd name="T9" fmla="*/ 43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76">
                      <a:moveTo>
                        <a:pt x="81" y="43"/>
                      </a:moveTo>
                      <a:lnTo>
                        <a:pt x="0" y="76"/>
                      </a:lnTo>
                      <a:lnTo>
                        <a:pt x="17" y="33"/>
                      </a:lnTo>
                      <a:lnTo>
                        <a:pt x="98" y="0"/>
                      </a:lnTo>
                      <a:lnTo>
                        <a:pt x="81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4" name="Freeform 40">
                  <a:extLst>
                    <a:ext uri="{FF2B5EF4-FFF2-40B4-BE49-F238E27FC236}">
                      <a16:creationId xmlns:a16="http://schemas.microsoft.com/office/drawing/2014/main" id="{83C1B021-D9BE-40EB-A875-F0E5427D43C1}"/>
                    </a:ext>
                  </a:extLst>
                </p:cNvPr>
                <p:cNvSpPr/>
                <p:nvPr/>
              </p:nvSpPr>
              <p:spPr bwMode="auto">
                <a:xfrm>
                  <a:off x="8118265" y="3855824"/>
                  <a:ext cx="108934" cy="297751"/>
                </a:xfrm>
                <a:custGeom>
                  <a:avLst/>
                  <a:gdLst>
                    <a:gd name="T0" fmla="*/ 0 w 45"/>
                    <a:gd name="T1" fmla="*/ 39 h 123"/>
                    <a:gd name="T2" fmla="*/ 19 w 45"/>
                    <a:gd name="T3" fmla="*/ 123 h 123"/>
                    <a:gd name="T4" fmla="*/ 45 w 45"/>
                    <a:gd name="T5" fmla="*/ 84 h 123"/>
                    <a:gd name="T6" fmla="*/ 26 w 45"/>
                    <a:gd name="T7" fmla="*/ 0 h 123"/>
                    <a:gd name="T8" fmla="*/ 0 w 45"/>
                    <a:gd name="T9" fmla="*/ 39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23">
                      <a:moveTo>
                        <a:pt x="0" y="39"/>
                      </a:moveTo>
                      <a:lnTo>
                        <a:pt x="19" y="123"/>
                      </a:lnTo>
                      <a:lnTo>
                        <a:pt x="45" y="84"/>
                      </a:lnTo>
                      <a:lnTo>
                        <a:pt x="26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5" name="Freeform 41">
                  <a:extLst>
                    <a:ext uri="{FF2B5EF4-FFF2-40B4-BE49-F238E27FC236}">
                      <a16:creationId xmlns:a16="http://schemas.microsoft.com/office/drawing/2014/main" id="{9F1B79F6-47BD-45A5-B14A-7849F3A19C9B}"/>
                    </a:ext>
                  </a:extLst>
                </p:cNvPr>
                <p:cNvSpPr/>
                <p:nvPr/>
              </p:nvSpPr>
              <p:spPr bwMode="auto">
                <a:xfrm>
                  <a:off x="8205411" y="4047061"/>
                  <a:ext cx="266281" cy="135561"/>
                </a:xfrm>
                <a:custGeom>
                  <a:avLst/>
                  <a:gdLst>
                    <a:gd name="T0" fmla="*/ 86 w 110"/>
                    <a:gd name="T1" fmla="*/ 39 h 56"/>
                    <a:gd name="T2" fmla="*/ 0 w 110"/>
                    <a:gd name="T3" fmla="*/ 56 h 56"/>
                    <a:gd name="T4" fmla="*/ 24 w 110"/>
                    <a:gd name="T5" fmla="*/ 15 h 56"/>
                    <a:gd name="T6" fmla="*/ 110 w 110"/>
                    <a:gd name="T7" fmla="*/ 0 h 56"/>
                    <a:gd name="T8" fmla="*/ 86 w 110"/>
                    <a:gd name="T9" fmla="*/ 39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56">
                      <a:moveTo>
                        <a:pt x="86" y="39"/>
                      </a:moveTo>
                      <a:lnTo>
                        <a:pt x="0" y="56"/>
                      </a:lnTo>
                      <a:lnTo>
                        <a:pt x="24" y="15"/>
                      </a:lnTo>
                      <a:lnTo>
                        <a:pt x="110" y="0"/>
                      </a:lnTo>
                      <a:lnTo>
                        <a:pt x="8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2" name="Freeform 42">
                  <a:extLst>
                    <a:ext uri="{FF2B5EF4-FFF2-40B4-BE49-F238E27FC236}">
                      <a16:creationId xmlns:a16="http://schemas.microsoft.com/office/drawing/2014/main" id="{DBC12547-D568-4887-84F1-638625C8A97F}"/>
                    </a:ext>
                  </a:extLst>
                </p:cNvPr>
                <p:cNvSpPr/>
                <p:nvPr/>
              </p:nvSpPr>
              <p:spPr bwMode="auto">
                <a:xfrm>
                  <a:off x="8273192" y="3700897"/>
                  <a:ext cx="82305" cy="290488"/>
                </a:xfrm>
                <a:custGeom>
                  <a:avLst/>
                  <a:gdLst>
                    <a:gd name="T0" fmla="*/ 0 w 34"/>
                    <a:gd name="T1" fmla="*/ 31 h 120"/>
                    <a:gd name="T2" fmla="*/ 0 w 34"/>
                    <a:gd name="T3" fmla="*/ 120 h 120"/>
                    <a:gd name="T4" fmla="*/ 34 w 34"/>
                    <a:gd name="T5" fmla="*/ 86 h 120"/>
                    <a:gd name="T6" fmla="*/ 31 w 34"/>
                    <a:gd name="T7" fmla="*/ 0 h 120"/>
                    <a:gd name="T8" fmla="*/ 0 w 34"/>
                    <a:gd name="T9" fmla="*/ 31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120">
                      <a:moveTo>
                        <a:pt x="0" y="31"/>
                      </a:moveTo>
                      <a:lnTo>
                        <a:pt x="0" y="120"/>
                      </a:lnTo>
                      <a:lnTo>
                        <a:pt x="34" y="86"/>
                      </a:lnTo>
                      <a:lnTo>
                        <a:pt x="31" y="0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3" name="Freeform 43">
                  <a:extLst>
                    <a:ext uri="{FF2B5EF4-FFF2-40B4-BE49-F238E27FC236}">
                      <a16:creationId xmlns:a16="http://schemas.microsoft.com/office/drawing/2014/main" id="{25D18F8D-D871-48C8-8B06-E28464D89EE1}"/>
                    </a:ext>
                  </a:extLst>
                </p:cNvPr>
                <p:cNvSpPr/>
                <p:nvPr/>
              </p:nvSpPr>
              <p:spPr bwMode="auto">
                <a:xfrm>
                  <a:off x="8302241" y="3938129"/>
                  <a:ext cx="295330" cy="87146"/>
                </a:xfrm>
                <a:custGeom>
                  <a:avLst/>
                  <a:gdLst>
                    <a:gd name="T0" fmla="*/ 89 w 122"/>
                    <a:gd name="T1" fmla="*/ 36 h 36"/>
                    <a:gd name="T2" fmla="*/ 0 w 122"/>
                    <a:gd name="T3" fmla="*/ 33 h 36"/>
                    <a:gd name="T4" fmla="*/ 34 w 122"/>
                    <a:gd name="T5" fmla="*/ 0 h 36"/>
                    <a:gd name="T6" fmla="*/ 122 w 122"/>
                    <a:gd name="T7" fmla="*/ 2 h 36"/>
                    <a:gd name="T8" fmla="*/ 89 w 122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36">
                      <a:moveTo>
                        <a:pt x="89" y="36"/>
                      </a:moveTo>
                      <a:lnTo>
                        <a:pt x="0" y="33"/>
                      </a:lnTo>
                      <a:lnTo>
                        <a:pt x="34" y="0"/>
                      </a:lnTo>
                      <a:lnTo>
                        <a:pt x="122" y="2"/>
                      </a:lnTo>
                      <a:lnTo>
                        <a:pt x="8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4" name="Freeform 44">
                  <a:extLst>
                    <a:ext uri="{FF2B5EF4-FFF2-40B4-BE49-F238E27FC236}">
                      <a16:creationId xmlns:a16="http://schemas.microsoft.com/office/drawing/2014/main" id="{C9179E31-8F0E-40DB-88D1-6088F448A9E2}"/>
                    </a:ext>
                  </a:extLst>
                </p:cNvPr>
                <p:cNvSpPr/>
                <p:nvPr/>
              </p:nvSpPr>
              <p:spPr bwMode="auto">
                <a:xfrm>
                  <a:off x="8539473" y="5380886"/>
                  <a:ext cx="435733" cy="157349"/>
                </a:xfrm>
                <a:custGeom>
                  <a:avLst/>
                  <a:gdLst>
                    <a:gd name="T0" fmla="*/ 1 w 75"/>
                    <a:gd name="T1" fmla="*/ 0 h 27"/>
                    <a:gd name="T2" fmla="*/ 75 w 75"/>
                    <a:gd name="T3" fmla="*/ 19 h 27"/>
                    <a:gd name="T4" fmla="*/ 74 w 75"/>
                    <a:gd name="T5" fmla="*/ 27 h 27"/>
                    <a:gd name="T6" fmla="*/ 0 w 75"/>
                    <a:gd name="T7" fmla="*/ 2 h 27"/>
                    <a:gd name="T8" fmla="*/ 1 w 75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7">
                      <a:moveTo>
                        <a:pt x="1" y="0"/>
                      </a:moveTo>
                      <a:cubicBezTo>
                        <a:pt x="24" y="13"/>
                        <a:pt x="49" y="19"/>
                        <a:pt x="75" y="19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48" y="25"/>
                        <a:pt x="22" y="16"/>
                        <a:pt x="0" y="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AFB0BD0C-68EE-45D0-A445-036A3C3018C5}"/>
                    </a:ext>
                  </a:extLst>
                </p:cNvPr>
                <p:cNvSpPr/>
                <p:nvPr/>
              </p:nvSpPr>
              <p:spPr bwMode="auto">
                <a:xfrm>
                  <a:off x="8389387" y="3664585"/>
                  <a:ext cx="58098" cy="215446"/>
                </a:xfrm>
                <a:custGeom>
                  <a:avLst/>
                  <a:gdLst>
                    <a:gd name="T0" fmla="*/ 0 w 24"/>
                    <a:gd name="T1" fmla="*/ 24 h 89"/>
                    <a:gd name="T2" fmla="*/ 0 w 24"/>
                    <a:gd name="T3" fmla="*/ 89 h 89"/>
                    <a:gd name="T4" fmla="*/ 24 w 24"/>
                    <a:gd name="T5" fmla="*/ 65 h 89"/>
                    <a:gd name="T6" fmla="*/ 24 w 24"/>
                    <a:gd name="T7" fmla="*/ 0 h 89"/>
                    <a:gd name="T8" fmla="*/ 0 w 24"/>
                    <a:gd name="T9" fmla="*/ 24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89">
                      <a:moveTo>
                        <a:pt x="0" y="24"/>
                      </a:moveTo>
                      <a:lnTo>
                        <a:pt x="0" y="89"/>
                      </a:lnTo>
                      <a:lnTo>
                        <a:pt x="24" y="65"/>
                      </a:lnTo>
                      <a:lnTo>
                        <a:pt x="24" y="0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1CB81D87-B816-4831-9ED1-70E6344EFAAB}"/>
                    </a:ext>
                  </a:extLst>
                </p:cNvPr>
                <p:cNvSpPr/>
                <p:nvPr/>
              </p:nvSpPr>
              <p:spPr bwMode="auto">
                <a:xfrm>
                  <a:off x="8413595" y="3846141"/>
                  <a:ext cx="213025" cy="58098"/>
                </a:xfrm>
                <a:custGeom>
                  <a:avLst/>
                  <a:gdLst>
                    <a:gd name="T0" fmla="*/ 64 w 88"/>
                    <a:gd name="T1" fmla="*/ 24 h 24"/>
                    <a:gd name="T2" fmla="*/ 0 w 88"/>
                    <a:gd name="T3" fmla="*/ 21 h 24"/>
                    <a:gd name="T4" fmla="*/ 24 w 88"/>
                    <a:gd name="T5" fmla="*/ 0 h 24"/>
                    <a:gd name="T6" fmla="*/ 88 w 88"/>
                    <a:gd name="T7" fmla="*/ 0 h 24"/>
                    <a:gd name="T8" fmla="*/ 64 w 88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24">
                      <a:moveTo>
                        <a:pt x="64" y="24"/>
                      </a:moveTo>
                      <a:lnTo>
                        <a:pt x="0" y="21"/>
                      </a:lnTo>
                      <a:lnTo>
                        <a:pt x="24" y="0"/>
                      </a:lnTo>
                      <a:lnTo>
                        <a:pt x="88" y="0"/>
                      </a:lnTo>
                      <a:lnTo>
                        <a:pt x="6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</p:grp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37449AA-1C70-4A7B-BEEA-B6B64DE4394A}"/>
                </a:ext>
              </a:extLst>
            </p:cNvPr>
            <p:cNvCxnSpPr/>
            <p:nvPr/>
          </p:nvCxnSpPr>
          <p:spPr>
            <a:xfrm>
              <a:off x="3239" y="9220"/>
              <a:ext cx="1200" cy="0"/>
            </a:xfrm>
            <a:prstGeom prst="line">
              <a:avLst/>
            </a:prstGeom>
            <a:ln w="57150">
              <a:solidFill>
                <a:srgbClr val="769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形 8">
            <a:extLst>
              <a:ext uri="{FF2B5EF4-FFF2-40B4-BE49-F238E27FC236}">
                <a16:creationId xmlns:a16="http://schemas.microsoft.com/office/drawing/2014/main" id="{94239974-4665-40AA-80D0-D6408BF78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5732" y="1326096"/>
            <a:ext cx="377748" cy="37774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84BBCC7F-B2B7-43DA-BC8A-F6902209E6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5732" y="4170950"/>
            <a:ext cx="495300" cy="495300"/>
          </a:xfrm>
          <a:prstGeom prst="rect">
            <a:avLst/>
          </a:prstGeom>
        </p:spPr>
      </p:pic>
      <p:sp>
        <p:nvSpPr>
          <p:cNvPr id="80" name="流程图: 终止 79">
            <a:extLst>
              <a:ext uri="{FF2B5EF4-FFF2-40B4-BE49-F238E27FC236}">
                <a16:creationId xmlns:a16="http://schemas.microsoft.com/office/drawing/2014/main" id="{98436FF3-C68C-4780-8159-039449145394}"/>
              </a:ext>
            </a:extLst>
          </p:cNvPr>
          <p:cNvSpPr/>
          <p:nvPr/>
        </p:nvSpPr>
        <p:spPr>
          <a:xfrm>
            <a:off x="4413382" y="4795956"/>
            <a:ext cx="1676400" cy="350691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在线离线数据采集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流程图: 终止 80">
            <a:extLst>
              <a:ext uri="{FF2B5EF4-FFF2-40B4-BE49-F238E27FC236}">
                <a16:creationId xmlns:a16="http://schemas.microsoft.com/office/drawing/2014/main" id="{6F5D0E22-792E-4CDE-A5E8-7BC17D720CFD}"/>
              </a:ext>
            </a:extLst>
          </p:cNvPr>
          <p:cNvSpPr/>
          <p:nvPr/>
        </p:nvSpPr>
        <p:spPr>
          <a:xfrm>
            <a:off x="4413382" y="5335010"/>
            <a:ext cx="1676400" cy="350691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实时数据展示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2" name="流程图: 终止 81">
            <a:extLst>
              <a:ext uri="{FF2B5EF4-FFF2-40B4-BE49-F238E27FC236}">
                <a16:creationId xmlns:a16="http://schemas.microsoft.com/office/drawing/2014/main" id="{26F5DBD3-A7F3-48B2-9860-623C014843F9}"/>
              </a:ext>
            </a:extLst>
          </p:cNvPr>
          <p:cNvSpPr/>
          <p:nvPr/>
        </p:nvSpPr>
        <p:spPr>
          <a:xfrm>
            <a:off x="6556330" y="4795956"/>
            <a:ext cx="1676400" cy="350691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远程诊断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流程图: 终止 82">
            <a:extLst>
              <a:ext uri="{FF2B5EF4-FFF2-40B4-BE49-F238E27FC236}">
                <a16:creationId xmlns:a16="http://schemas.microsoft.com/office/drawing/2014/main" id="{BCB44D35-436B-4D30-9573-7DBFA21A368D}"/>
              </a:ext>
            </a:extLst>
          </p:cNvPr>
          <p:cNvSpPr/>
          <p:nvPr/>
        </p:nvSpPr>
        <p:spPr>
          <a:xfrm>
            <a:off x="8699277" y="4795956"/>
            <a:ext cx="2027226" cy="34920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远程实时数据标定</a:t>
            </a:r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4" name="流程图: 终止 83">
            <a:extLst>
              <a:ext uri="{FF2B5EF4-FFF2-40B4-BE49-F238E27FC236}">
                <a16:creationId xmlns:a16="http://schemas.microsoft.com/office/drawing/2014/main" id="{69737AB6-B550-478A-B173-270DEF69E62E}"/>
              </a:ext>
            </a:extLst>
          </p:cNvPr>
          <p:cNvSpPr/>
          <p:nvPr/>
        </p:nvSpPr>
        <p:spPr>
          <a:xfrm>
            <a:off x="9331036" y="5335010"/>
            <a:ext cx="1395467" cy="350691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流程图: 终止 84">
            <a:extLst>
              <a:ext uri="{FF2B5EF4-FFF2-40B4-BE49-F238E27FC236}">
                <a16:creationId xmlns:a16="http://schemas.microsoft.com/office/drawing/2014/main" id="{6A0E621A-5982-4B0E-A65B-9C9E6B8AE501}"/>
              </a:ext>
            </a:extLst>
          </p:cNvPr>
          <p:cNvSpPr/>
          <p:nvPr/>
        </p:nvSpPr>
        <p:spPr>
          <a:xfrm>
            <a:off x="7785463" y="5335010"/>
            <a:ext cx="1395467" cy="350691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数据仿真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6" name="流程图: 终止 85">
            <a:extLst>
              <a:ext uri="{FF2B5EF4-FFF2-40B4-BE49-F238E27FC236}">
                <a16:creationId xmlns:a16="http://schemas.microsoft.com/office/drawing/2014/main" id="{F51C96AD-CDD2-4B79-B5F4-EE9CB2E53D41}"/>
              </a:ext>
            </a:extLst>
          </p:cNvPr>
          <p:cNvSpPr/>
          <p:nvPr/>
        </p:nvSpPr>
        <p:spPr>
          <a:xfrm>
            <a:off x="6239889" y="5335010"/>
            <a:ext cx="1395467" cy="350691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图形化展示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9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46FF581-EF25-4B0B-B806-DEB69E1E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产品图谱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53E32C-3579-4FE2-AC83-C5A9BEE5D858}"/>
              </a:ext>
            </a:extLst>
          </p:cNvPr>
          <p:cNvGrpSpPr/>
          <p:nvPr/>
        </p:nvGrpSpPr>
        <p:grpSpPr>
          <a:xfrm>
            <a:off x="875899" y="1672641"/>
            <a:ext cx="3009900" cy="3513455"/>
            <a:chOff x="3086100" y="1790260"/>
            <a:chExt cx="3009900" cy="3513455"/>
          </a:xfrm>
        </p:grpSpPr>
        <p:sp>
          <p:nvSpPr>
            <p:cNvPr id="16" name="图形">
              <a:extLst>
                <a:ext uri="{FF2B5EF4-FFF2-40B4-BE49-F238E27FC236}">
                  <a16:creationId xmlns:a16="http://schemas.microsoft.com/office/drawing/2014/main" id="{203694C9-55FF-400E-97CA-53C14D9E341E}"/>
                </a:ext>
              </a:extLst>
            </p:cNvPr>
            <p:cNvSpPr/>
            <p:nvPr/>
          </p:nvSpPr>
          <p:spPr>
            <a:xfrm>
              <a:off x="3086100" y="1790260"/>
              <a:ext cx="3009900" cy="351345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8784"/>
              </a:solidFill>
            </a:ln>
            <a:effectLst>
              <a:outerShdw blurRad="152400" dist="76200" dir="5400000" algn="ctr" rotWithShape="0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图形">
              <a:extLst>
                <a:ext uri="{FF2B5EF4-FFF2-40B4-BE49-F238E27FC236}">
                  <a16:creationId xmlns:a16="http://schemas.microsoft.com/office/drawing/2014/main" id="{F18A1DDC-DCEF-488C-8FFE-0975EDBCE1EF}"/>
                </a:ext>
              </a:extLst>
            </p:cNvPr>
            <p:cNvSpPr/>
            <p:nvPr/>
          </p:nvSpPr>
          <p:spPr>
            <a:xfrm>
              <a:off x="3086100" y="4654745"/>
              <a:ext cx="3009900" cy="648970"/>
            </a:xfrm>
            <a:prstGeom prst="roundRect">
              <a:avLst>
                <a:gd name="adj" fmla="val 0"/>
              </a:avLst>
            </a:prstGeom>
            <a:solidFill>
              <a:srgbClr val="008784"/>
            </a:solidFill>
            <a:ln>
              <a:solidFill>
                <a:srgbClr val="0087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0B1466D7-3B56-4656-A38F-D659ACF82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629" y="2812153"/>
              <a:ext cx="2292843" cy="1690912"/>
            </a:xfrm>
            <a:prstGeom prst="rect">
              <a:avLst/>
            </a:prstGeom>
            <a:noFill/>
            <a:ln w="9525">
              <a:solidFill>
                <a:srgbClr val="008784"/>
              </a:solidFill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5097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边缘设备是位于车端的后装设备，通过该设备，接收云端的配置参数以及指令，通过汽车总线采集各类信息，并把信息发送给云端进行分析和存储，同时提供情况的边缘配置功能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A90DAB0-CC35-4C42-8FD8-32B5AB1C85F2}"/>
                </a:ext>
              </a:extLst>
            </p:cNvPr>
            <p:cNvSpPr/>
            <p:nvPr/>
          </p:nvSpPr>
          <p:spPr>
            <a:xfrm>
              <a:off x="3854857" y="4809953"/>
              <a:ext cx="1472387" cy="338554"/>
            </a:xfrm>
            <a:prstGeom prst="rect">
              <a:avLst/>
            </a:prstGeom>
            <a:ln>
              <a:solidFill>
                <a:srgbClr val="008784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边缘设备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D0BFCF-75C9-4B2E-824B-8C9812D3E95C}"/>
              </a:ext>
            </a:extLst>
          </p:cNvPr>
          <p:cNvGrpSpPr/>
          <p:nvPr/>
        </p:nvGrpSpPr>
        <p:grpSpPr>
          <a:xfrm>
            <a:off x="4670672" y="1668145"/>
            <a:ext cx="3009900" cy="3513455"/>
            <a:chOff x="6544797" y="1790260"/>
            <a:chExt cx="3009900" cy="3513455"/>
          </a:xfrm>
        </p:grpSpPr>
        <p:sp>
          <p:nvSpPr>
            <p:cNvPr id="22" name="图形">
              <a:extLst>
                <a:ext uri="{FF2B5EF4-FFF2-40B4-BE49-F238E27FC236}">
                  <a16:creationId xmlns:a16="http://schemas.microsoft.com/office/drawing/2014/main" id="{3A3EF30D-72EC-4D7D-BFBE-2734EA6C0557}"/>
                </a:ext>
              </a:extLst>
            </p:cNvPr>
            <p:cNvSpPr/>
            <p:nvPr/>
          </p:nvSpPr>
          <p:spPr>
            <a:xfrm>
              <a:off x="6544797" y="1790260"/>
              <a:ext cx="3009900" cy="351345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8784"/>
              </a:solidFill>
            </a:ln>
            <a:effectLst>
              <a:outerShdw blurRad="152400" dist="76200" dir="5400000" algn="ctr" rotWithShape="0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图形">
              <a:extLst>
                <a:ext uri="{FF2B5EF4-FFF2-40B4-BE49-F238E27FC236}">
                  <a16:creationId xmlns:a16="http://schemas.microsoft.com/office/drawing/2014/main" id="{9CA7685D-DBAE-46E6-8951-0CA5D303ED85}"/>
                </a:ext>
              </a:extLst>
            </p:cNvPr>
            <p:cNvSpPr/>
            <p:nvPr/>
          </p:nvSpPr>
          <p:spPr>
            <a:xfrm>
              <a:off x="6544797" y="4654745"/>
              <a:ext cx="3009900" cy="648970"/>
            </a:xfrm>
            <a:prstGeom prst="roundRect">
              <a:avLst>
                <a:gd name="adj" fmla="val 0"/>
              </a:avLst>
            </a:prstGeom>
            <a:solidFill>
              <a:srgbClr val="008784"/>
            </a:solidFill>
            <a:ln>
              <a:solidFill>
                <a:srgbClr val="0087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C3B3B744-EA6D-4632-9773-37465446E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3326" y="2812153"/>
              <a:ext cx="2292843" cy="1690912"/>
            </a:xfrm>
            <a:prstGeom prst="rect">
              <a:avLst/>
            </a:prstGeom>
            <a:noFill/>
            <a:ln w="9525">
              <a:solidFill>
                <a:srgbClr val="008784"/>
              </a:solidFill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45097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云端系统是一个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架构的物联网平台，负责边缘设备的管理，配置信息的下发，数据的分析和保存等，平台采用流行的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 Boot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架构，具有很强的扩展性，支持高并发高可用部署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9520453-DE90-45E3-9324-A8B9E65CCD08}"/>
                </a:ext>
              </a:extLst>
            </p:cNvPr>
            <p:cNvSpPr/>
            <p:nvPr/>
          </p:nvSpPr>
          <p:spPr>
            <a:xfrm>
              <a:off x="7313554" y="4809953"/>
              <a:ext cx="1472387" cy="338554"/>
            </a:xfrm>
            <a:prstGeom prst="rect">
              <a:avLst/>
            </a:prstGeom>
            <a:ln>
              <a:solidFill>
                <a:srgbClr val="008784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云端系统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2D99FC6-1DB8-451E-9737-B532C6480C21}"/>
              </a:ext>
            </a:extLst>
          </p:cNvPr>
          <p:cNvGrpSpPr/>
          <p:nvPr/>
        </p:nvGrpSpPr>
        <p:grpSpPr>
          <a:xfrm>
            <a:off x="8503144" y="1668145"/>
            <a:ext cx="3009900" cy="3513455"/>
            <a:chOff x="6544797" y="1790260"/>
            <a:chExt cx="3009900" cy="3513455"/>
          </a:xfrm>
        </p:grpSpPr>
        <p:sp>
          <p:nvSpPr>
            <p:cNvPr id="28" name="图形">
              <a:extLst>
                <a:ext uri="{FF2B5EF4-FFF2-40B4-BE49-F238E27FC236}">
                  <a16:creationId xmlns:a16="http://schemas.microsoft.com/office/drawing/2014/main" id="{3710A0F1-7375-438C-9D65-314D76ACF649}"/>
                </a:ext>
              </a:extLst>
            </p:cNvPr>
            <p:cNvSpPr/>
            <p:nvPr/>
          </p:nvSpPr>
          <p:spPr>
            <a:xfrm>
              <a:off x="6544797" y="1790260"/>
              <a:ext cx="3009900" cy="351345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8784"/>
              </a:solidFill>
            </a:ln>
            <a:effectLst>
              <a:outerShdw blurRad="152400" dist="76200" dir="5400000" algn="ctr" rotWithShape="0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图形">
              <a:extLst>
                <a:ext uri="{FF2B5EF4-FFF2-40B4-BE49-F238E27FC236}">
                  <a16:creationId xmlns:a16="http://schemas.microsoft.com/office/drawing/2014/main" id="{CD68088A-49B3-45C3-AB51-C37FCEF22A35}"/>
                </a:ext>
              </a:extLst>
            </p:cNvPr>
            <p:cNvSpPr/>
            <p:nvPr/>
          </p:nvSpPr>
          <p:spPr>
            <a:xfrm>
              <a:off x="6544797" y="4654745"/>
              <a:ext cx="3009900" cy="648970"/>
            </a:xfrm>
            <a:prstGeom prst="roundRect">
              <a:avLst>
                <a:gd name="adj" fmla="val 0"/>
              </a:avLst>
            </a:prstGeom>
            <a:solidFill>
              <a:srgbClr val="008784"/>
            </a:solidFill>
            <a:ln>
              <a:solidFill>
                <a:srgbClr val="0087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9C141A4C-9FB1-408A-A9B4-B744E1EF6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3326" y="2812153"/>
              <a:ext cx="2292843" cy="1136914"/>
            </a:xfrm>
            <a:prstGeom prst="rect">
              <a:avLst/>
            </a:prstGeom>
            <a:noFill/>
            <a:ln w="9525">
              <a:solidFill>
                <a:srgbClr val="008784"/>
              </a:solidFill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5097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轻量级垮平台管理程序，可以通过手机（或者车机）等终端设备进行简单的设备状态管理，状态查看等操作。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17CD4AD-027B-4BAD-A4D4-51F50573BF76}"/>
                </a:ext>
              </a:extLst>
            </p:cNvPr>
            <p:cNvSpPr/>
            <p:nvPr/>
          </p:nvSpPr>
          <p:spPr>
            <a:xfrm>
              <a:off x="7313554" y="4809953"/>
              <a:ext cx="1472387" cy="338554"/>
            </a:xfrm>
            <a:prstGeom prst="rect">
              <a:avLst/>
            </a:prstGeom>
            <a:ln>
              <a:solidFill>
                <a:srgbClr val="008784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移动端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</a:t>
              </a: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规划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中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3" name="流程图: 终止 32">
            <a:extLst>
              <a:ext uri="{FF2B5EF4-FFF2-40B4-BE49-F238E27FC236}">
                <a16:creationId xmlns:a16="http://schemas.microsoft.com/office/drawing/2014/main" id="{30EB36C7-7B38-4498-8D19-3A101F6DDD1B}"/>
              </a:ext>
            </a:extLst>
          </p:cNvPr>
          <p:cNvSpPr/>
          <p:nvPr/>
        </p:nvSpPr>
        <p:spPr>
          <a:xfrm>
            <a:off x="1654281" y="2093178"/>
            <a:ext cx="1162050" cy="295899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边缘盒子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流程图: 终止 33">
            <a:extLst>
              <a:ext uri="{FF2B5EF4-FFF2-40B4-BE49-F238E27FC236}">
                <a16:creationId xmlns:a16="http://schemas.microsoft.com/office/drawing/2014/main" id="{9ED87289-359C-477C-8D92-132236FC5F92}"/>
              </a:ext>
            </a:extLst>
          </p:cNvPr>
          <p:cNvSpPr/>
          <p:nvPr/>
        </p:nvSpPr>
        <p:spPr>
          <a:xfrm>
            <a:off x="5594597" y="2093178"/>
            <a:ext cx="1162050" cy="295899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系统平台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流程图: 终止 34">
            <a:extLst>
              <a:ext uri="{FF2B5EF4-FFF2-40B4-BE49-F238E27FC236}">
                <a16:creationId xmlns:a16="http://schemas.microsoft.com/office/drawing/2014/main" id="{A7A71402-1945-4F29-882E-73C8418FAC00}"/>
              </a:ext>
            </a:extLst>
          </p:cNvPr>
          <p:cNvSpPr/>
          <p:nvPr/>
        </p:nvSpPr>
        <p:spPr>
          <a:xfrm>
            <a:off x="9427069" y="2088049"/>
            <a:ext cx="1162050" cy="295899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2">
                    <a:lumMod val="75000"/>
                  </a:schemeClr>
                </a:solidFill>
              </a:rPr>
              <a:t>UNI-APP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37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B0BF10B8-B2AF-4018-A5D6-71C30558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11693"/>
            <a:ext cx="8180255" cy="303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标题 2">
            <a:extLst>
              <a:ext uri="{FF2B5EF4-FFF2-40B4-BE49-F238E27FC236}">
                <a16:creationId xmlns:a16="http://schemas.microsoft.com/office/drawing/2014/main" id="{D1C33489-08A5-446C-B1D2-CB874460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1917"/>
            <a:ext cx="10801733" cy="5334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产品全景图</a:t>
            </a:r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E2F2D8E-8CC5-4CC6-9F78-EAEA2DF0CCDB}"/>
              </a:ext>
            </a:extLst>
          </p:cNvPr>
          <p:cNvGrpSpPr/>
          <p:nvPr/>
        </p:nvGrpSpPr>
        <p:grpSpPr>
          <a:xfrm>
            <a:off x="2963188" y="4138786"/>
            <a:ext cx="476988" cy="600098"/>
            <a:chOff x="3145216" y="4587240"/>
            <a:chExt cx="476988" cy="600098"/>
          </a:xfrm>
        </p:grpSpPr>
        <p:pic>
          <p:nvPicPr>
            <p:cNvPr id="48" name="Picture 10" descr="See the source image">
              <a:extLst>
                <a:ext uri="{FF2B5EF4-FFF2-40B4-BE49-F238E27FC236}">
                  <a16:creationId xmlns:a16="http://schemas.microsoft.com/office/drawing/2014/main" id="{4548923E-2C5F-4986-92E0-13A712A4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16" y="4587240"/>
              <a:ext cx="476988" cy="47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0521CCA-9E0F-43EC-9780-88087E956A06}"/>
                </a:ext>
              </a:extLst>
            </p:cNvPr>
            <p:cNvSpPr txBox="1"/>
            <p:nvPr/>
          </p:nvSpPr>
          <p:spPr>
            <a:xfrm>
              <a:off x="3181058" y="494111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accent5">
                      <a:lumMod val="50000"/>
                    </a:schemeClr>
                  </a:solidFill>
                </a:rPr>
                <a:t>智驾</a:t>
              </a:r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2DCF16E2-F7B1-40FC-A2BE-BAE4A9494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439" y="3929539"/>
            <a:ext cx="1361829" cy="193178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B2F8529-4907-47B6-B3E8-D87BA5366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876" y="3458232"/>
            <a:ext cx="3185185" cy="2827298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477DEE98-0A4C-4091-92D3-0698948FF8EC}"/>
              </a:ext>
            </a:extLst>
          </p:cNvPr>
          <p:cNvGrpSpPr/>
          <p:nvPr/>
        </p:nvGrpSpPr>
        <p:grpSpPr>
          <a:xfrm>
            <a:off x="1669786" y="4774199"/>
            <a:ext cx="476988" cy="600098"/>
            <a:chOff x="3145216" y="4587240"/>
            <a:chExt cx="476988" cy="600098"/>
          </a:xfrm>
        </p:grpSpPr>
        <p:pic>
          <p:nvPicPr>
            <p:cNvPr id="53" name="Picture 10" descr="See the source image">
              <a:extLst>
                <a:ext uri="{FF2B5EF4-FFF2-40B4-BE49-F238E27FC236}">
                  <a16:creationId xmlns:a16="http://schemas.microsoft.com/office/drawing/2014/main" id="{31CCFAEB-C20F-4847-83AC-47A6BF457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16" y="4587240"/>
              <a:ext cx="476988" cy="47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DE0DAF4-4EF2-4E6A-B1E3-7E98FF775410}"/>
                </a:ext>
              </a:extLst>
            </p:cNvPr>
            <p:cNvSpPr txBox="1"/>
            <p:nvPr/>
          </p:nvSpPr>
          <p:spPr>
            <a:xfrm>
              <a:off x="3181058" y="494111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accent5">
                      <a:lumMod val="50000"/>
                    </a:schemeClr>
                  </a:solidFill>
                </a:rPr>
                <a:t>动力</a:t>
              </a: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385283F-5FA4-4444-8140-678DD625D3A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135065" y="4992326"/>
            <a:ext cx="813869" cy="51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6" name="Picture 12">
            <a:extLst>
              <a:ext uri="{FF2B5EF4-FFF2-40B4-BE49-F238E27FC236}">
                <a16:creationId xmlns:a16="http://schemas.microsoft.com/office/drawing/2014/main" id="{D027933C-4FA3-4ED7-9044-8FACCEE7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934" y="4720947"/>
            <a:ext cx="559764" cy="55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>
            <a:extLst>
              <a:ext uri="{FF2B5EF4-FFF2-40B4-BE49-F238E27FC236}">
                <a16:creationId xmlns:a16="http://schemas.microsoft.com/office/drawing/2014/main" id="{A49CA92C-4229-4899-838D-72C21082B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87" y="1456269"/>
            <a:ext cx="1846901" cy="113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43DFE20-06DE-4330-B166-F3B8A32783A8}"/>
              </a:ext>
            </a:extLst>
          </p:cNvPr>
          <p:cNvCxnSpPr>
            <a:cxnSpLocks/>
          </p:cNvCxnSpPr>
          <p:nvPr/>
        </p:nvCxnSpPr>
        <p:spPr>
          <a:xfrm>
            <a:off x="8873876" y="2094537"/>
            <a:ext cx="0" cy="427229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BD969BB-5E40-47CC-9958-530688C7DC4E}"/>
              </a:ext>
            </a:extLst>
          </p:cNvPr>
          <p:cNvCxnSpPr>
            <a:cxnSpLocks/>
          </p:cNvCxnSpPr>
          <p:nvPr/>
        </p:nvCxnSpPr>
        <p:spPr>
          <a:xfrm flipH="1">
            <a:off x="5481036" y="1752600"/>
            <a:ext cx="1475164" cy="0"/>
          </a:xfrm>
          <a:prstGeom prst="line">
            <a:avLst/>
          </a:prstGeom>
          <a:ln>
            <a:solidFill>
              <a:srgbClr val="00B050"/>
            </a:solidFill>
            <a:prstDash val="solid"/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B702242-C092-4437-A2FD-D9CCBFE08EC2}"/>
              </a:ext>
            </a:extLst>
          </p:cNvPr>
          <p:cNvCxnSpPr>
            <a:cxnSpLocks/>
          </p:cNvCxnSpPr>
          <p:nvPr/>
        </p:nvCxnSpPr>
        <p:spPr>
          <a:xfrm flipV="1">
            <a:off x="11046574" y="1042464"/>
            <a:ext cx="0" cy="3622258"/>
          </a:xfrm>
          <a:prstGeom prst="line">
            <a:avLst/>
          </a:prstGeom>
          <a:ln w="28575">
            <a:solidFill>
              <a:srgbClr val="00B050"/>
            </a:solidFill>
            <a:prstDash val="sysDash"/>
            <a:head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3BEDC75C-45F7-449E-907B-95B2352F1340}"/>
              </a:ext>
            </a:extLst>
          </p:cNvPr>
          <p:cNvSpPr txBox="1"/>
          <p:nvPr/>
        </p:nvSpPr>
        <p:spPr>
          <a:xfrm>
            <a:off x="9291291" y="3275971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远程标定</a:t>
            </a:r>
            <a:endParaRPr lang="en-US" altLang="zh-CN" sz="1400" dirty="0"/>
          </a:p>
          <a:p>
            <a:r>
              <a:rPr lang="zh-CN" altLang="en-US" sz="1400" dirty="0"/>
              <a:t>远程更新</a:t>
            </a:r>
            <a:endParaRPr lang="en-US" altLang="zh-CN" sz="1400" dirty="0"/>
          </a:p>
          <a:p>
            <a:r>
              <a:rPr lang="zh-CN" altLang="en-US" sz="1400" dirty="0"/>
              <a:t>远程数据采集</a:t>
            </a:r>
            <a:endParaRPr lang="en-US" altLang="zh-CN" sz="1400" dirty="0"/>
          </a:p>
          <a:p>
            <a:r>
              <a:rPr lang="zh-CN" altLang="en-US" sz="1400" dirty="0"/>
              <a:t>远程诊断</a:t>
            </a:r>
            <a:endParaRPr lang="en-US" altLang="zh-CN" sz="1400" dirty="0"/>
          </a:p>
          <a:p>
            <a:r>
              <a:rPr lang="zh-CN" altLang="en-US" sz="1400" dirty="0"/>
              <a:t>。。。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CFD0042-78C7-4812-9B77-6A4252AA8325}"/>
              </a:ext>
            </a:extLst>
          </p:cNvPr>
          <p:cNvCxnSpPr>
            <a:cxnSpLocks/>
          </p:cNvCxnSpPr>
          <p:nvPr/>
        </p:nvCxnSpPr>
        <p:spPr>
          <a:xfrm>
            <a:off x="3219603" y="5194131"/>
            <a:ext cx="0" cy="5822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F919868B-62A1-4FFB-BA35-995CB44D34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9758" y="5747561"/>
            <a:ext cx="257680" cy="28216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2F9CD3E9-07AF-47F9-B7CE-ABB8F9D36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1993" y="1391494"/>
            <a:ext cx="650812" cy="304323"/>
          </a:xfrm>
          <a:prstGeom prst="rect">
            <a:avLst/>
          </a:prstGeom>
        </p:spPr>
      </p:pic>
      <p:pic>
        <p:nvPicPr>
          <p:cNvPr id="66" name="图形 65">
            <a:extLst>
              <a:ext uri="{FF2B5EF4-FFF2-40B4-BE49-F238E27FC236}">
                <a16:creationId xmlns:a16="http://schemas.microsoft.com/office/drawing/2014/main" id="{8143EB39-D493-426C-9133-61C392D7BF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56200" y="1459954"/>
            <a:ext cx="1257017" cy="1179521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DC89E10-2581-4F0D-96E3-87696CBF21ED}"/>
              </a:ext>
            </a:extLst>
          </p:cNvPr>
          <p:cNvSpPr txBox="1"/>
          <p:nvPr/>
        </p:nvSpPr>
        <p:spPr>
          <a:xfrm>
            <a:off x="5581588" y="1780468"/>
            <a:ext cx="1283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8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收集数据</a:t>
            </a:r>
            <a:endParaRPr lang="zh-CN" altLang="en-US" sz="800" b="1" dirty="0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7EE1AC5-2382-4EA6-92F6-0417B59898FE}"/>
              </a:ext>
            </a:extLst>
          </p:cNvPr>
          <p:cNvCxnSpPr>
            <a:cxnSpLocks/>
          </p:cNvCxnSpPr>
          <p:nvPr/>
        </p:nvCxnSpPr>
        <p:spPr>
          <a:xfrm flipH="1" flipV="1">
            <a:off x="4451686" y="1013177"/>
            <a:ext cx="6594890" cy="29287"/>
          </a:xfrm>
          <a:prstGeom prst="line">
            <a:avLst/>
          </a:prstGeom>
          <a:ln w="28575">
            <a:solidFill>
              <a:srgbClr val="00B050"/>
            </a:solidFill>
            <a:prstDash val="sysDash"/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DF94105-24D8-48F1-A26C-C389E4F9352A}"/>
              </a:ext>
            </a:extLst>
          </p:cNvPr>
          <p:cNvCxnSpPr>
            <a:cxnSpLocks/>
          </p:cNvCxnSpPr>
          <p:nvPr/>
        </p:nvCxnSpPr>
        <p:spPr>
          <a:xfrm flipV="1">
            <a:off x="4462755" y="1013177"/>
            <a:ext cx="0" cy="446777"/>
          </a:xfrm>
          <a:prstGeom prst="line">
            <a:avLst/>
          </a:prstGeom>
          <a:ln w="28575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AFE875BB-8209-4FFB-801B-1E3A374663B6}"/>
              </a:ext>
            </a:extLst>
          </p:cNvPr>
          <p:cNvCxnSpPr>
            <a:cxnSpLocks/>
          </p:cNvCxnSpPr>
          <p:nvPr/>
        </p:nvCxnSpPr>
        <p:spPr>
          <a:xfrm flipV="1">
            <a:off x="7584708" y="1042462"/>
            <a:ext cx="0" cy="446777"/>
          </a:xfrm>
          <a:prstGeom prst="line">
            <a:avLst/>
          </a:prstGeom>
          <a:ln w="28575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BC21B261-A0C3-4ADF-B205-091174E22A3A}"/>
              </a:ext>
            </a:extLst>
          </p:cNvPr>
          <p:cNvSpPr txBox="1"/>
          <p:nvPr/>
        </p:nvSpPr>
        <p:spPr>
          <a:xfrm>
            <a:off x="4284541" y="2851564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数据存储，数据标定，设备管理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用户配置，信息推送（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A2L&amp;DBC&amp;CDD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文件解析</a:t>
            </a:r>
          </a:p>
        </p:txBody>
      </p:sp>
      <p:pic>
        <p:nvPicPr>
          <p:cNvPr id="73" name="图形 72">
            <a:extLst>
              <a:ext uri="{FF2B5EF4-FFF2-40B4-BE49-F238E27FC236}">
                <a16:creationId xmlns:a16="http://schemas.microsoft.com/office/drawing/2014/main" id="{613AB14F-4828-4485-97CF-56475C66307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69061" y="2048418"/>
            <a:ext cx="507690" cy="507690"/>
          </a:xfrm>
          <a:prstGeom prst="rect">
            <a:avLst/>
          </a:prstGeom>
        </p:spPr>
      </p:pic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6ADBD49E-6EF6-4C49-B14D-7295DE00AC7B}"/>
              </a:ext>
            </a:extLst>
          </p:cNvPr>
          <p:cNvCxnSpPr>
            <a:cxnSpLocks/>
          </p:cNvCxnSpPr>
          <p:nvPr/>
        </p:nvCxnSpPr>
        <p:spPr>
          <a:xfrm flipH="1">
            <a:off x="3329518" y="1653898"/>
            <a:ext cx="257269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F755237B-6BDF-41C5-B0ED-5CA75DFAA071}"/>
              </a:ext>
            </a:extLst>
          </p:cNvPr>
          <p:cNvCxnSpPr>
            <a:cxnSpLocks/>
          </p:cNvCxnSpPr>
          <p:nvPr/>
        </p:nvCxnSpPr>
        <p:spPr>
          <a:xfrm flipH="1">
            <a:off x="3329517" y="2318490"/>
            <a:ext cx="257269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64CAA08-3833-4FF7-9AD3-78990BD5167C}"/>
              </a:ext>
            </a:extLst>
          </p:cNvPr>
          <p:cNvSpPr txBox="1"/>
          <p:nvPr/>
        </p:nvSpPr>
        <p:spPr>
          <a:xfrm>
            <a:off x="2665692" y="2519466"/>
            <a:ext cx="59499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b="1" kern="1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关系数据库</a:t>
            </a:r>
            <a:endParaRPr lang="zh-CN" altLang="en-US" sz="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9C989442-E256-49E2-BE84-EAE8977C0E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012" y="3243889"/>
            <a:ext cx="476543" cy="476543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D26EA043-7126-47E7-878C-3FD81C217E03}"/>
              </a:ext>
            </a:extLst>
          </p:cNvPr>
          <p:cNvSpPr txBox="1"/>
          <p:nvPr/>
        </p:nvSpPr>
        <p:spPr>
          <a:xfrm>
            <a:off x="1602263" y="4152300"/>
            <a:ext cx="14670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数据采集，过滤诊断，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数据加密，数据压缩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离线存储，边缘计算</a:t>
            </a:r>
          </a:p>
        </p:txBody>
      </p:sp>
      <p:pic>
        <p:nvPicPr>
          <p:cNvPr id="79" name="Picture 4">
            <a:extLst>
              <a:ext uri="{FF2B5EF4-FFF2-40B4-BE49-F238E27FC236}">
                <a16:creationId xmlns:a16="http://schemas.microsoft.com/office/drawing/2014/main" id="{B9BF2146-60E5-44B8-A720-6D4797EA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9" y="3059373"/>
            <a:ext cx="813556" cy="81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72DFE724-F559-454A-A8AF-D099C1C91B93}"/>
              </a:ext>
            </a:extLst>
          </p:cNvPr>
          <p:cNvSpPr txBox="1"/>
          <p:nvPr/>
        </p:nvSpPr>
        <p:spPr>
          <a:xfrm>
            <a:off x="242383" y="4029498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定位，海拔，坡度</a:t>
            </a:r>
          </a:p>
        </p:txBody>
      </p:sp>
      <p:sp>
        <p:nvSpPr>
          <p:cNvPr id="81" name="闪电形 80">
            <a:extLst>
              <a:ext uri="{FF2B5EF4-FFF2-40B4-BE49-F238E27FC236}">
                <a16:creationId xmlns:a16="http://schemas.microsoft.com/office/drawing/2014/main" id="{1A8D2ADC-EFEE-4A49-9699-943CB344B17F}"/>
              </a:ext>
            </a:extLst>
          </p:cNvPr>
          <p:cNvSpPr/>
          <p:nvPr/>
        </p:nvSpPr>
        <p:spPr>
          <a:xfrm>
            <a:off x="739168" y="3821409"/>
            <a:ext cx="829469" cy="293566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8D9800CC-DA9D-4448-B0F4-30178148A18E}"/>
              </a:ext>
            </a:extLst>
          </p:cNvPr>
          <p:cNvCxnSpPr>
            <a:cxnSpLocks/>
          </p:cNvCxnSpPr>
          <p:nvPr/>
        </p:nvCxnSpPr>
        <p:spPr>
          <a:xfrm>
            <a:off x="5433688" y="2294016"/>
            <a:ext cx="1522512" cy="203671"/>
          </a:xfrm>
          <a:prstGeom prst="bentConnector3">
            <a:avLst/>
          </a:prstGeom>
          <a:ln>
            <a:solidFill>
              <a:srgbClr val="00B050"/>
            </a:solidFill>
            <a:prstDash val="solid"/>
            <a:headEnd type="none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0ACB6C80-EA21-46F6-A10E-79D9DD0AA0DD}"/>
              </a:ext>
            </a:extLst>
          </p:cNvPr>
          <p:cNvSpPr txBox="1"/>
          <p:nvPr/>
        </p:nvSpPr>
        <p:spPr>
          <a:xfrm>
            <a:off x="5716148" y="2302263"/>
            <a:ext cx="77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Restful API</a:t>
            </a:r>
            <a:endParaRPr lang="zh-CN" altLang="en-US" sz="800" b="1" dirty="0"/>
          </a:p>
        </p:txBody>
      </p:sp>
      <p:pic>
        <p:nvPicPr>
          <p:cNvPr id="85" name="Picture 24">
            <a:extLst>
              <a:ext uri="{FF2B5EF4-FFF2-40B4-BE49-F238E27FC236}">
                <a16:creationId xmlns:a16="http://schemas.microsoft.com/office/drawing/2014/main" id="{65A9E0DE-A3F7-4D85-974E-55AD51E58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7" y="1538027"/>
            <a:ext cx="1033507" cy="103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弧形 85">
            <a:extLst>
              <a:ext uri="{FF2B5EF4-FFF2-40B4-BE49-F238E27FC236}">
                <a16:creationId xmlns:a16="http://schemas.microsoft.com/office/drawing/2014/main" id="{4E4F4C02-A26C-4C3E-91BD-51135EB27750}"/>
              </a:ext>
            </a:extLst>
          </p:cNvPr>
          <p:cNvSpPr/>
          <p:nvPr/>
        </p:nvSpPr>
        <p:spPr>
          <a:xfrm rot="20470229">
            <a:off x="1425117" y="1260036"/>
            <a:ext cx="518589" cy="730339"/>
          </a:xfrm>
          <a:prstGeom prst="arc">
            <a:avLst>
              <a:gd name="adj1" fmla="val 16647473"/>
              <a:gd name="adj2" fmla="val 141728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弧形 87">
            <a:extLst>
              <a:ext uri="{FF2B5EF4-FFF2-40B4-BE49-F238E27FC236}">
                <a16:creationId xmlns:a16="http://schemas.microsoft.com/office/drawing/2014/main" id="{0B96B77E-E700-4C12-B09E-F6066F95861C}"/>
              </a:ext>
            </a:extLst>
          </p:cNvPr>
          <p:cNvSpPr/>
          <p:nvPr/>
        </p:nvSpPr>
        <p:spPr>
          <a:xfrm>
            <a:off x="1233049" y="1452331"/>
            <a:ext cx="518589" cy="730339"/>
          </a:xfrm>
          <a:prstGeom prst="arc">
            <a:avLst>
              <a:gd name="adj1" fmla="val 17089406"/>
              <a:gd name="adj2" fmla="val 20347453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DBAA3EFC-9BC1-4E7D-A369-E2AD45A4BF2D}"/>
              </a:ext>
            </a:extLst>
          </p:cNvPr>
          <p:cNvSpPr/>
          <p:nvPr/>
        </p:nvSpPr>
        <p:spPr>
          <a:xfrm rot="21223376">
            <a:off x="1328973" y="1364283"/>
            <a:ext cx="518589" cy="730339"/>
          </a:xfrm>
          <a:prstGeom prst="arc">
            <a:avLst>
              <a:gd name="adj1" fmla="val 16647473"/>
              <a:gd name="adj2" fmla="val 2139742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0" name="图形 89">
            <a:extLst>
              <a:ext uri="{FF2B5EF4-FFF2-40B4-BE49-F238E27FC236}">
                <a16:creationId xmlns:a16="http://schemas.microsoft.com/office/drawing/2014/main" id="{8935E3B8-7E08-4E97-9E96-C6AD7E41B3A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69061" y="1376798"/>
            <a:ext cx="528640" cy="528640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2517290C-CCBE-4081-8366-37972DD0B24D}"/>
              </a:ext>
            </a:extLst>
          </p:cNvPr>
          <p:cNvSpPr txBox="1"/>
          <p:nvPr/>
        </p:nvSpPr>
        <p:spPr>
          <a:xfrm>
            <a:off x="2640833" y="1842452"/>
            <a:ext cx="59499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b="1" kern="1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时序数据库</a:t>
            </a:r>
            <a:endParaRPr lang="zh-CN" altLang="en-US" sz="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3C291F3-43E6-4570-BCFE-D22668CA5D62}"/>
              </a:ext>
            </a:extLst>
          </p:cNvPr>
          <p:cNvGrpSpPr/>
          <p:nvPr/>
        </p:nvGrpSpPr>
        <p:grpSpPr>
          <a:xfrm>
            <a:off x="5401513" y="5246765"/>
            <a:ext cx="476988" cy="600098"/>
            <a:chOff x="3145216" y="4587240"/>
            <a:chExt cx="476988" cy="600098"/>
          </a:xfrm>
        </p:grpSpPr>
        <p:pic>
          <p:nvPicPr>
            <p:cNvPr id="138" name="Picture 10" descr="See the source image">
              <a:extLst>
                <a:ext uri="{FF2B5EF4-FFF2-40B4-BE49-F238E27FC236}">
                  <a16:creationId xmlns:a16="http://schemas.microsoft.com/office/drawing/2014/main" id="{6561F3F5-D099-4348-B423-9792C6829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16" y="4587240"/>
              <a:ext cx="476988" cy="47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943932E2-9D14-498A-AEE7-61BF4ED4718B}"/>
                </a:ext>
              </a:extLst>
            </p:cNvPr>
            <p:cNvSpPr txBox="1"/>
            <p:nvPr/>
          </p:nvSpPr>
          <p:spPr>
            <a:xfrm>
              <a:off x="3181058" y="494111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accent5">
                      <a:lumMod val="50000"/>
                    </a:schemeClr>
                  </a:solidFill>
                </a:rPr>
                <a:t>底盘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7AA4B30-403F-4689-BC13-7B3A29FA9B27}"/>
              </a:ext>
            </a:extLst>
          </p:cNvPr>
          <p:cNvGrpSpPr/>
          <p:nvPr/>
        </p:nvGrpSpPr>
        <p:grpSpPr>
          <a:xfrm>
            <a:off x="4510237" y="5236269"/>
            <a:ext cx="476988" cy="600098"/>
            <a:chOff x="3145216" y="4587240"/>
            <a:chExt cx="476988" cy="600098"/>
          </a:xfrm>
        </p:grpSpPr>
        <p:pic>
          <p:nvPicPr>
            <p:cNvPr id="141" name="Picture 10" descr="See the source image">
              <a:extLst>
                <a:ext uri="{FF2B5EF4-FFF2-40B4-BE49-F238E27FC236}">
                  <a16:creationId xmlns:a16="http://schemas.microsoft.com/office/drawing/2014/main" id="{E4A579B4-3C7A-4F96-83A8-5A658132B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16" y="4587240"/>
              <a:ext cx="476988" cy="47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DEBE360A-D2A1-4567-B940-74D4F8607F0B}"/>
                </a:ext>
              </a:extLst>
            </p:cNvPr>
            <p:cNvSpPr txBox="1"/>
            <p:nvPr/>
          </p:nvSpPr>
          <p:spPr>
            <a:xfrm>
              <a:off x="3181058" y="494111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accent5">
                      <a:lumMod val="50000"/>
                    </a:schemeClr>
                  </a:solidFill>
                </a:rPr>
                <a:t>车身</a:t>
              </a: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8F84A3C-B1AD-4DCC-A746-162594331BDE}"/>
              </a:ext>
            </a:extLst>
          </p:cNvPr>
          <p:cNvGrpSpPr/>
          <p:nvPr/>
        </p:nvGrpSpPr>
        <p:grpSpPr>
          <a:xfrm>
            <a:off x="4682765" y="4051201"/>
            <a:ext cx="476988" cy="600098"/>
            <a:chOff x="3145216" y="4587240"/>
            <a:chExt cx="476988" cy="600098"/>
          </a:xfrm>
        </p:grpSpPr>
        <p:pic>
          <p:nvPicPr>
            <p:cNvPr id="144" name="Picture 10" descr="See the source image">
              <a:extLst>
                <a:ext uri="{FF2B5EF4-FFF2-40B4-BE49-F238E27FC236}">
                  <a16:creationId xmlns:a16="http://schemas.microsoft.com/office/drawing/2014/main" id="{1B81AD30-E596-41B1-A03F-4ACBB084D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16" y="4587240"/>
              <a:ext cx="476988" cy="47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05CB0184-E3F3-4DC1-94F9-2F38893C8AAA}"/>
                </a:ext>
              </a:extLst>
            </p:cNvPr>
            <p:cNvSpPr txBox="1"/>
            <p:nvPr/>
          </p:nvSpPr>
          <p:spPr>
            <a:xfrm>
              <a:off x="3181058" y="494111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accent5">
                      <a:lumMod val="50000"/>
                    </a:schemeClr>
                  </a:solidFill>
                </a:rPr>
                <a:t>座舱</a:t>
              </a:r>
            </a:p>
          </p:txBody>
        </p:sp>
      </p:grp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5FEC161B-6ACA-4513-8943-4B4C899626E7}"/>
              </a:ext>
            </a:extLst>
          </p:cNvPr>
          <p:cNvCxnSpPr>
            <a:cxnSpLocks/>
          </p:cNvCxnSpPr>
          <p:nvPr/>
        </p:nvCxnSpPr>
        <p:spPr>
          <a:xfrm>
            <a:off x="3225303" y="4676750"/>
            <a:ext cx="0" cy="20401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A848793F-6EE8-4B74-9BCA-9645507FB7C6}"/>
              </a:ext>
            </a:extLst>
          </p:cNvPr>
          <p:cNvCxnSpPr>
            <a:cxnSpLocks/>
          </p:cNvCxnSpPr>
          <p:nvPr/>
        </p:nvCxnSpPr>
        <p:spPr>
          <a:xfrm>
            <a:off x="3496989" y="5015081"/>
            <a:ext cx="214301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E96E98E9-707C-44D1-9705-FE1AC2F3047E}"/>
              </a:ext>
            </a:extLst>
          </p:cNvPr>
          <p:cNvCxnSpPr>
            <a:cxnSpLocks/>
          </p:cNvCxnSpPr>
          <p:nvPr/>
        </p:nvCxnSpPr>
        <p:spPr>
          <a:xfrm flipH="1">
            <a:off x="4939180" y="4562717"/>
            <a:ext cx="0" cy="42960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2764287B-C5AD-4EBB-A908-6118E1D81912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5632409" y="5015081"/>
            <a:ext cx="0" cy="23168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532B32BA-5DEB-47FD-9570-782ACB1C9846}"/>
              </a:ext>
            </a:extLst>
          </p:cNvPr>
          <p:cNvCxnSpPr>
            <a:cxnSpLocks/>
          </p:cNvCxnSpPr>
          <p:nvPr/>
        </p:nvCxnSpPr>
        <p:spPr>
          <a:xfrm>
            <a:off x="4748731" y="5019503"/>
            <a:ext cx="0" cy="23168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1" name="连接符: 曲线 150">
            <a:extLst>
              <a:ext uri="{FF2B5EF4-FFF2-40B4-BE49-F238E27FC236}">
                <a16:creationId xmlns:a16="http://schemas.microsoft.com/office/drawing/2014/main" id="{F3381F58-6377-4044-B21C-1A3B7EB99E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83023" y="3402535"/>
            <a:ext cx="2300347" cy="638346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14346747-20DB-42F8-AD45-8309413936EE}"/>
              </a:ext>
            </a:extLst>
          </p:cNvPr>
          <p:cNvSpPr txBox="1"/>
          <p:nvPr/>
        </p:nvSpPr>
        <p:spPr>
          <a:xfrm rot="17702993">
            <a:off x="3225176" y="3541477"/>
            <a:ext cx="1176266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b="1" dirty="0"/>
              <a:t>3G/4G/5G</a:t>
            </a:r>
            <a:endParaRPr lang="zh-CN" altLang="en-US" sz="1400" b="1" dirty="0"/>
          </a:p>
        </p:txBody>
      </p:sp>
      <p:sp>
        <p:nvSpPr>
          <p:cNvPr id="94" name="流程图: 终止 93">
            <a:extLst>
              <a:ext uri="{FF2B5EF4-FFF2-40B4-BE49-F238E27FC236}">
                <a16:creationId xmlns:a16="http://schemas.microsoft.com/office/drawing/2014/main" id="{5A7F1235-4C16-4536-A4CE-4BF5A5C82A38}"/>
              </a:ext>
            </a:extLst>
          </p:cNvPr>
          <p:cNvSpPr/>
          <p:nvPr/>
        </p:nvSpPr>
        <p:spPr>
          <a:xfrm>
            <a:off x="367521" y="2615541"/>
            <a:ext cx="1841413" cy="27432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DoCapMobile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TBD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5" name="流程图: 终止 94">
            <a:extLst>
              <a:ext uri="{FF2B5EF4-FFF2-40B4-BE49-F238E27FC236}">
                <a16:creationId xmlns:a16="http://schemas.microsoft.com/office/drawing/2014/main" id="{0AC79A44-3766-4419-903C-9B68F4D931DF}"/>
              </a:ext>
            </a:extLst>
          </p:cNvPr>
          <p:cNvSpPr/>
          <p:nvPr/>
        </p:nvSpPr>
        <p:spPr>
          <a:xfrm>
            <a:off x="3879114" y="2653596"/>
            <a:ext cx="1291064" cy="27432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DoCapCloud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流程图: 终止 95">
            <a:extLst>
              <a:ext uri="{FF2B5EF4-FFF2-40B4-BE49-F238E27FC236}">
                <a16:creationId xmlns:a16="http://schemas.microsoft.com/office/drawing/2014/main" id="{8D04E789-4F59-4920-A692-FC705A12E37B}"/>
              </a:ext>
            </a:extLst>
          </p:cNvPr>
          <p:cNvSpPr/>
          <p:nvPr/>
        </p:nvSpPr>
        <p:spPr>
          <a:xfrm>
            <a:off x="6925304" y="2729833"/>
            <a:ext cx="1291064" cy="27432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第三方推送</a:t>
            </a:r>
          </a:p>
        </p:txBody>
      </p:sp>
      <p:sp>
        <p:nvSpPr>
          <p:cNvPr id="97" name="流程图: 终止 96">
            <a:extLst>
              <a:ext uri="{FF2B5EF4-FFF2-40B4-BE49-F238E27FC236}">
                <a16:creationId xmlns:a16="http://schemas.microsoft.com/office/drawing/2014/main" id="{3A3C8C6F-ACF9-4573-9C59-9993665B5399}"/>
              </a:ext>
            </a:extLst>
          </p:cNvPr>
          <p:cNvSpPr/>
          <p:nvPr/>
        </p:nvSpPr>
        <p:spPr>
          <a:xfrm>
            <a:off x="2576034" y="5224286"/>
            <a:ext cx="1291064" cy="27432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DoCapEdge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89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9D8824-EE75-4315-9A61-FD76954D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产品能力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AFE732D-9817-4D69-AA37-7E56E9EA241B}"/>
              </a:ext>
            </a:extLst>
          </p:cNvPr>
          <p:cNvGrpSpPr/>
          <p:nvPr/>
        </p:nvGrpSpPr>
        <p:grpSpPr>
          <a:xfrm>
            <a:off x="106363" y="1448490"/>
            <a:ext cx="1447800" cy="489865"/>
            <a:chOff x="641350" y="2639086"/>
            <a:chExt cx="1447800" cy="669358"/>
          </a:xfrm>
        </p:grpSpPr>
        <p:sp>
          <p:nvSpPr>
            <p:cNvPr id="45" name="流程图: 决策 44">
              <a:extLst>
                <a:ext uri="{FF2B5EF4-FFF2-40B4-BE49-F238E27FC236}">
                  <a16:creationId xmlns:a16="http://schemas.microsoft.com/office/drawing/2014/main" id="{E2C37021-1BF5-4393-8B61-879646DED1DC}"/>
                </a:ext>
              </a:extLst>
            </p:cNvPr>
            <p:cNvSpPr/>
            <p:nvPr/>
          </p:nvSpPr>
          <p:spPr>
            <a:xfrm>
              <a:off x="641350" y="2818579"/>
              <a:ext cx="1447800" cy="489865"/>
            </a:xfrm>
            <a:prstGeom prst="flowChartDecision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流程图: 决策 1">
              <a:extLst>
                <a:ext uri="{FF2B5EF4-FFF2-40B4-BE49-F238E27FC236}">
                  <a16:creationId xmlns:a16="http://schemas.microsoft.com/office/drawing/2014/main" id="{DAB27351-13AB-43AF-A2B7-FA05D0ECFD2B}"/>
                </a:ext>
              </a:extLst>
            </p:cNvPr>
            <p:cNvSpPr/>
            <p:nvPr/>
          </p:nvSpPr>
          <p:spPr>
            <a:xfrm>
              <a:off x="831850" y="2777431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决策 48">
              <a:extLst>
                <a:ext uri="{FF2B5EF4-FFF2-40B4-BE49-F238E27FC236}">
                  <a16:creationId xmlns:a16="http://schemas.microsoft.com/office/drawing/2014/main" id="{F53ABC0B-81BC-4621-8565-CA2919586187}"/>
                </a:ext>
              </a:extLst>
            </p:cNvPr>
            <p:cNvSpPr/>
            <p:nvPr/>
          </p:nvSpPr>
          <p:spPr>
            <a:xfrm>
              <a:off x="831850" y="2639086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图形 49">
            <a:extLst>
              <a:ext uri="{FF2B5EF4-FFF2-40B4-BE49-F238E27FC236}">
                <a16:creationId xmlns:a16="http://schemas.microsoft.com/office/drawing/2014/main" id="{40F28E1B-A33C-4A78-9628-A3B70EC9D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768" y="1150686"/>
            <a:ext cx="520991" cy="434159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4E15CE43-32D9-4751-A296-C0D845C0588E}"/>
              </a:ext>
            </a:extLst>
          </p:cNvPr>
          <p:cNvSpPr txBox="1"/>
          <p:nvPr/>
        </p:nvSpPr>
        <p:spPr>
          <a:xfrm>
            <a:off x="1752600" y="1006190"/>
            <a:ext cx="1123886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DFD49B5-58DF-420D-AF4C-B88BC4D2301C}"/>
              </a:ext>
            </a:extLst>
          </p:cNvPr>
          <p:cNvCxnSpPr>
            <a:cxnSpLocks/>
          </p:cNvCxnSpPr>
          <p:nvPr/>
        </p:nvCxnSpPr>
        <p:spPr>
          <a:xfrm>
            <a:off x="1849800" y="1371600"/>
            <a:ext cx="360000" cy="3922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A7BA85D-0444-4F4A-B9AE-CA0DE054D5BE}"/>
              </a:ext>
            </a:extLst>
          </p:cNvPr>
          <p:cNvSpPr txBox="1"/>
          <p:nvPr/>
        </p:nvSpPr>
        <p:spPr>
          <a:xfrm>
            <a:off x="1713127" y="1427350"/>
            <a:ext cx="3851703" cy="646331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</a:rPr>
              <a:t>支持</a:t>
            </a:r>
            <a:r>
              <a:rPr lang="en-US" altLang="zh-CN" sz="1200" dirty="0">
                <a:solidFill>
                  <a:schemeClr val="tx1"/>
                </a:solidFill>
              </a:rPr>
              <a:t>CAN</a:t>
            </a:r>
            <a:r>
              <a:rPr lang="zh-CN" altLang="en-US" sz="1200" dirty="0">
                <a:solidFill>
                  <a:schemeClr val="tx1"/>
                </a:solidFill>
              </a:rPr>
              <a:t>原始帧、</a:t>
            </a:r>
            <a:r>
              <a:rPr lang="en-US" altLang="zh-CN" sz="1200" dirty="0">
                <a:solidFill>
                  <a:schemeClr val="tx1"/>
                </a:solidFill>
              </a:rPr>
              <a:t>XCP-ON-CAN</a:t>
            </a:r>
            <a:r>
              <a:rPr lang="zh-CN" altLang="en-US" sz="1200" dirty="0">
                <a:solidFill>
                  <a:schemeClr val="tx1"/>
                </a:solidFill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</a:rPr>
              <a:t>XCP-ON-ETH</a:t>
            </a:r>
            <a:r>
              <a:rPr lang="zh-CN" altLang="en-US" sz="1200" dirty="0">
                <a:solidFill>
                  <a:schemeClr val="tx1"/>
                </a:solidFill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</a:rPr>
              <a:t>UDS</a:t>
            </a:r>
            <a:r>
              <a:rPr lang="zh-CN" altLang="en-US" sz="1200" dirty="0">
                <a:solidFill>
                  <a:schemeClr val="tx1"/>
                </a:solidFill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</a:rPr>
              <a:t>LIN</a:t>
            </a:r>
            <a:r>
              <a:rPr lang="zh-CN" altLang="en-US" sz="1200" dirty="0">
                <a:solidFill>
                  <a:schemeClr val="tx1"/>
                </a:solidFill>
              </a:rPr>
              <a:t>等协议的实施数据采集，告警信息，车辆信息采集，同时支持车载以太网的采集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F3F4905B-9A54-407A-9EF9-559861E1B82D}"/>
              </a:ext>
            </a:extLst>
          </p:cNvPr>
          <p:cNvCxnSpPr/>
          <p:nvPr/>
        </p:nvCxnSpPr>
        <p:spPr>
          <a:xfrm>
            <a:off x="5911516" y="1150686"/>
            <a:ext cx="0" cy="1011976"/>
          </a:xfrm>
          <a:prstGeom prst="line">
            <a:avLst/>
          </a:prstGeom>
          <a:ln w="25400">
            <a:gradFill>
              <a:gsLst>
                <a:gs pos="0">
                  <a:srgbClr val="00878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C1A89A8-9EEC-4832-A1A9-6F4339A24CB5}"/>
              </a:ext>
            </a:extLst>
          </p:cNvPr>
          <p:cNvGrpSpPr/>
          <p:nvPr/>
        </p:nvGrpSpPr>
        <p:grpSpPr>
          <a:xfrm>
            <a:off x="6423034" y="1448490"/>
            <a:ext cx="1447800" cy="489865"/>
            <a:chOff x="641350" y="2639086"/>
            <a:chExt cx="1447800" cy="669358"/>
          </a:xfrm>
        </p:grpSpPr>
        <p:sp>
          <p:nvSpPr>
            <p:cNvPr id="59" name="流程图: 决策 58">
              <a:extLst>
                <a:ext uri="{FF2B5EF4-FFF2-40B4-BE49-F238E27FC236}">
                  <a16:creationId xmlns:a16="http://schemas.microsoft.com/office/drawing/2014/main" id="{089E6503-86FF-49D0-A102-A4F22D234E47}"/>
                </a:ext>
              </a:extLst>
            </p:cNvPr>
            <p:cNvSpPr/>
            <p:nvPr/>
          </p:nvSpPr>
          <p:spPr>
            <a:xfrm>
              <a:off x="641350" y="2818579"/>
              <a:ext cx="1447800" cy="489865"/>
            </a:xfrm>
            <a:prstGeom prst="flowChartDecision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流程图: 决策 59">
              <a:extLst>
                <a:ext uri="{FF2B5EF4-FFF2-40B4-BE49-F238E27FC236}">
                  <a16:creationId xmlns:a16="http://schemas.microsoft.com/office/drawing/2014/main" id="{485DF783-CAB7-40BB-B4FD-B6E2377A564F}"/>
                </a:ext>
              </a:extLst>
            </p:cNvPr>
            <p:cNvSpPr/>
            <p:nvPr/>
          </p:nvSpPr>
          <p:spPr>
            <a:xfrm>
              <a:off x="831850" y="2777431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流程图: 决策 60">
              <a:extLst>
                <a:ext uri="{FF2B5EF4-FFF2-40B4-BE49-F238E27FC236}">
                  <a16:creationId xmlns:a16="http://schemas.microsoft.com/office/drawing/2014/main" id="{4E917CEA-2DBB-4E91-A419-B5E756710230}"/>
                </a:ext>
              </a:extLst>
            </p:cNvPr>
            <p:cNvSpPr/>
            <p:nvPr/>
          </p:nvSpPr>
          <p:spPr>
            <a:xfrm>
              <a:off x="831850" y="2639086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BC2DD5E7-2FF1-40F6-A33D-C70701274C99}"/>
              </a:ext>
            </a:extLst>
          </p:cNvPr>
          <p:cNvSpPr txBox="1"/>
          <p:nvPr/>
        </p:nvSpPr>
        <p:spPr>
          <a:xfrm>
            <a:off x="8069271" y="1006190"/>
            <a:ext cx="1123886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数据标定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AFFE56B-0C74-4349-BC0B-B53B057971A4}"/>
              </a:ext>
            </a:extLst>
          </p:cNvPr>
          <p:cNvCxnSpPr>
            <a:cxnSpLocks/>
          </p:cNvCxnSpPr>
          <p:nvPr/>
        </p:nvCxnSpPr>
        <p:spPr>
          <a:xfrm flipV="1">
            <a:off x="8174400" y="1371600"/>
            <a:ext cx="360000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67032C50-3CFA-41F7-AFEB-58B3F8FF78DF}"/>
              </a:ext>
            </a:extLst>
          </p:cNvPr>
          <p:cNvSpPr txBox="1"/>
          <p:nvPr/>
        </p:nvSpPr>
        <p:spPr>
          <a:xfrm>
            <a:off x="8078727" y="1435937"/>
            <a:ext cx="3851703" cy="646331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</a:rPr>
              <a:t>支持</a:t>
            </a:r>
            <a:r>
              <a:rPr lang="en-US" altLang="zh-CN" sz="1200" dirty="0">
                <a:solidFill>
                  <a:schemeClr val="tx1"/>
                </a:solidFill>
              </a:rPr>
              <a:t>CAN</a:t>
            </a:r>
            <a:r>
              <a:rPr lang="zh-CN" altLang="en-US" sz="1200" dirty="0">
                <a:solidFill>
                  <a:schemeClr val="tx1"/>
                </a:solidFill>
              </a:rPr>
              <a:t>原始帧、</a:t>
            </a:r>
            <a:r>
              <a:rPr lang="en-US" altLang="zh-CN" sz="1200" dirty="0">
                <a:solidFill>
                  <a:schemeClr val="tx1"/>
                </a:solidFill>
              </a:rPr>
              <a:t>XCP-ON-CAN</a:t>
            </a:r>
            <a:r>
              <a:rPr lang="zh-CN" altLang="en-US" sz="1200" dirty="0">
                <a:solidFill>
                  <a:schemeClr val="tx1"/>
                </a:solidFill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</a:rPr>
              <a:t>XCP-ON-ETH</a:t>
            </a:r>
            <a:r>
              <a:rPr lang="zh-CN" altLang="en-US" sz="1200" dirty="0">
                <a:solidFill>
                  <a:schemeClr val="tx1"/>
                </a:solidFill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</a:rPr>
              <a:t>UDS</a:t>
            </a:r>
            <a:r>
              <a:rPr lang="zh-CN" altLang="en-US" sz="1200" dirty="0">
                <a:solidFill>
                  <a:schemeClr val="tx1"/>
                </a:solidFill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</a:rPr>
              <a:t>LIN</a:t>
            </a:r>
            <a:r>
              <a:rPr lang="zh-CN" altLang="en-US" sz="1200" dirty="0">
                <a:solidFill>
                  <a:schemeClr val="tx1"/>
                </a:solidFill>
              </a:rPr>
              <a:t>等协议的实施数据采集，告警信息，车辆信息采集，同时支持车载以太网的采集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pic>
        <p:nvPicPr>
          <p:cNvPr id="66" name="图形 65">
            <a:extLst>
              <a:ext uri="{FF2B5EF4-FFF2-40B4-BE49-F238E27FC236}">
                <a16:creationId xmlns:a16="http://schemas.microsoft.com/office/drawing/2014/main" id="{ED87A21E-D3E5-4961-ADD9-79B554418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3675" y="1092798"/>
            <a:ext cx="506518" cy="492047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5F94856A-D5F5-4453-9566-0E54EC544AF0}"/>
              </a:ext>
            </a:extLst>
          </p:cNvPr>
          <p:cNvGrpSpPr/>
          <p:nvPr/>
        </p:nvGrpSpPr>
        <p:grpSpPr>
          <a:xfrm>
            <a:off x="106363" y="2880700"/>
            <a:ext cx="1447800" cy="489865"/>
            <a:chOff x="641350" y="2639086"/>
            <a:chExt cx="1447800" cy="669358"/>
          </a:xfrm>
        </p:grpSpPr>
        <p:sp>
          <p:nvSpPr>
            <p:cNvPr id="69" name="流程图: 决策 68">
              <a:extLst>
                <a:ext uri="{FF2B5EF4-FFF2-40B4-BE49-F238E27FC236}">
                  <a16:creationId xmlns:a16="http://schemas.microsoft.com/office/drawing/2014/main" id="{225ED5B1-67BE-4D13-9025-25960714CF01}"/>
                </a:ext>
              </a:extLst>
            </p:cNvPr>
            <p:cNvSpPr/>
            <p:nvPr/>
          </p:nvSpPr>
          <p:spPr>
            <a:xfrm>
              <a:off x="641350" y="2818579"/>
              <a:ext cx="1447800" cy="489865"/>
            </a:xfrm>
            <a:prstGeom prst="flowChartDecision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流程图: 决策 69">
              <a:extLst>
                <a:ext uri="{FF2B5EF4-FFF2-40B4-BE49-F238E27FC236}">
                  <a16:creationId xmlns:a16="http://schemas.microsoft.com/office/drawing/2014/main" id="{0BFE76AC-109C-4128-8C10-BA500849013F}"/>
                </a:ext>
              </a:extLst>
            </p:cNvPr>
            <p:cNvSpPr/>
            <p:nvPr/>
          </p:nvSpPr>
          <p:spPr>
            <a:xfrm>
              <a:off x="831850" y="2777431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流程图: 决策 70">
              <a:extLst>
                <a:ext uri="{FF2B5EF4-FFF2-40B4-BE49-F238E27FC236}">
                  <a16:creationId xmlns:a16="http://schemas.microsoft.com/office/drawing/2014/main" id="{578DC1D9-6565-4A34-A3E4-B5435681E2FB}"/>
                </a:ext>
              </a:extLst>
            </p:cNvPr>
            <p:cNvSpPr/>
            <p:nvPr/>
          </p:nvSpPr>
          <p:spPr>
            <a:xfrm>
              <a:off x="831850" y="2639086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51CC770F-CB9C-421C-B2EC-AA369EC3936B}"/>
              </a:ext>
            </a:extLst>
          </p:cNvPr>
          <p:cNvSpPr txBox="1"/>
          <p:nvPr/>
        </p:nvSpPr>
        <p:spPr>
          <a:xfrm>
            <a:off x="1752600" y="2438400"/>
            <a:ext cx="1123886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32A2CD2-148E-4AF5-BFF0-293471F4F7F2}"/>
              </a:ext>
            </a:extLst>
          </p:cNvPr>
          <p:cNvCxnSpPr>
            <a:cxnSpLocks/>
          </p:cNvCxnSpPr>
          <p:nvPr/>
        </p:nvCxnSpPr>
        <p:spPr>
          <a:xfrm>
            <a:off x="1849800" y="2803810"/>
            <a:ext cx="360000" cy="3922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1908B9DB-4089-427D-90A6-87B76C38F573}"/>
              </a:ext>
            </a:extLst>
          </p:cNvPr>
          <p:cNvSpPr txBox="1"/>
          <p:nvPr/>
        </p:nvSpPr>
        <p:spPr>
          <a:xfrm>
            <a:off x="1713127" y="2854148"/>
            <a:ext cx="3851703" cy="613373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/>
                </a:solidFill>
              </a:rPr>
              <a:t>支持</a:t>
            </a:r>
            <a:r>
              <a:rPr lang="en-US" altLang="zh-CN" sz="1200" dirty="0">
                <a:solidFill>
                  <a:schemeClr val="tx1"/>
                </a:solidFill>
              </a:rPr>
              <a:t>MF4</a:t>
            </a:r>
            <a:r>
              <a:rPr lang="zh-CN" altLang="en-US" sz="1200" dirty="0">
                <a:solidFill>
                  <a:schemeClr val="tx1"/>
                </a:solidFill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</a:rPr>
              <a:t>ASC</a:t>
            </a:r>
            <a:r>
              <a:rPr lang="zh-CN" altLang="en-US" sz="1200" dirty="0">
                <a:solidFill>
                  <a:schemeClr val="tx1"/>
                </a:solidFill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</a:rPr>
              <a:t>BLF</a:t>
            </a:r>
            <a:r>
              <a:rPr lang="zh-CN" altLang="en-US" sz="1200" dirty="0">
                <a:solidFill>
                  <a:schemeClr val="tx1"/>
                </a:solidFill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</a:rPr>
              <a:t>PCAP</a:t>
            </a:r>
            <a:r>
              <a:rPr lang="zh-CN" altLang="en-US" sz="1200" dirty="0">
                <a:solidFill>
                  <a:schemeClr val="tx1"/>
                </a:solidFill>
              </a:rPr>
              <a:t>等格式的数据存储，</a:t>
            </a:r>
            <a:r>
              <a:rPr lang="zh-CN" altLang="zh-CN" sz="1200" dirty="0"/>
              <a:t>支持网路状态监测，支持断网续传，确保数据不丢失</a:t>
            </a:r>
            <a:endParaRPr lang="zh-CN" altLang="en-US" sz="1200" dirty="0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C18D882C-C92C-4DC4-91DC-29D72D69BD10}"/>
              </a:ext>
            </a:extLst>
          </p:cNvPr>
          <p:cNvCxnSpPr/>
          <p:nvPr/>
        </p:nvCxnSpPr>
        <p:spPr>
          <a:xfrm>
            <a:off x="5911516" y="2582896"/>
            <a:ext cx="0" cy="1011976"/>
          </a:xfrm>
          <a:prstGeom prst="line">
            <a:avLst/>
          </a:prstGeom>
          <a:ln w="25400">
            <a:gradFill>
              <a:gsLst>
                <a:gs pos="0">
                  <a:srgbClr val="00878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5A2A898-1E38-4378-B0BE-E79E5E66DEA5}"/>
              </a:ext>
            </a:extLst>
          </p:cNvPr>
          <p:cNvGrpSpPr/>
          <p:nvPr/>
        </p:nvGrpSpPr>
        <p:grpSpPr>
          <a:xfrm>
            <a:off x="6423034" y="2880700"/>
            <a:ext cx="1447800" cy="489865"/>
            <a:chOff x="641350" y="2639086"/>
            <a:chExt cx="1447800" cy="669358"/>
          </a:xfrm>
        </p:grpSpPr>
        <p:sp>
          <p:nvSpPr>
            <p:cNvPr id="78" name="流程图: 决策 77">
              <a:extLst>
                <a:ext uri="{FF2B5EF4-FFF2-40B4-BE49-F238E27FC236}">
                  <a16:creationId xmlns:a16="http://schemas.microsoft.com/office/drawing/2014/main" id="{86106058-2E87-48B6-AC3E-A9DB1537F643}"/>
                </a:ext>
              </a:extLst>
            </p:cNvPr>
            <p:cNvSpPr/>
            <p:nvPr/>
          </p:nvSpPr>
          <p:spPr>
            <a:xfrm>
              <a:off x="641350" y="2818579"/>
              <a:ext cx="1447800" cy="489865"/>
            </a:xfrm>
            <a:prstGeom prst="flowChartDecision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流程图: 决策 78">
              <a:extLst>
                <a:ext uri="{FF2B5EF4-FFF2-40B4-BE49-F238E27FC236}">
                  <a16:creationId xmlns:a16="http://schemas.microsoft.com/office/drawing/2014/main" id="{F6AA7F45-3B0C-478F-88EC-E4A7B8609EEF}"/>
                </a:ext>
              </a:extLst>
            </p:cNvPr>
            <p:cNvSpPr/>
            <p:nvPr/>
          </p:nvSpPr>
          <p:spPr>
            <a:xfrm>
              <a:off x="831850" y="2777431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流程图: 决策 79">
              <a:extLst>
                <a:ext uri="{FF2B5EF4-FFF2-40B4-BE49-F238E27FC236}">
                  <a16:creationId xmlns:a16="http://schemas.microsoft.com/office/drawing/2014/main" id="{2E4AB494-1C86-4606-A8FE-7370816A0CB4}"/>
                </a:ext>
              </a:extLst>
            </p:cNvPr>
            <p:cNvSpPr/>
            <p:nvPr/>
          </p:nvSpPr>
          <p:spPr>
            <a:xfrm>
              <a:off x="831850" y="2639086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1878B65B-742B-46AF-93EB-00D11CB822BC}"/>
              </a:ext>
            </a:extLst>
          </p:cNvPr>
          <p:cNvSpPr txBox="1"/>
          <p:nvPr/>
        </p:nvSpPr>
        <p:spPr>
          <a:xfrm>
            <a:off x="8069271" y="2438400"/>
            <a:ext cx="1123886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数据传输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BD6F1DF-122B-42C3-9E7C-6BCD8E913803}"/>
              </a:ext>
            </a:extLst>
          </p:cNvPr>
          <p:cNvCxnSpPr>
            <a:cxnSpLocks/>
          </p:cNvCxnSpPr>
          <p:nvPr/>
        </p:nvCxnSpPr>
        <p:spPr>
          <a:xfrm flipV="1">
            <a:off x="8174400" y="2803810"/>
            <a:ext cx="360000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5A93D1D2-D0E6-4F9D-99B8-758E8A564552}"/>
              </a:ext>
            </a:extLst>
          </p:cNvPr>
          <p:cNvSpPr txBox="1"/>
          <p:nvPr/>
        </p:nvSpPr>
        <p:spPr>
          <a:xfrm>
            <a:off x="8078726" y="2845561"/>
            <a:ext cx="3851703" cy="461665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支持蜂窝网络（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3G/4G/5G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）数据传输</a:t>
            </a:r>
            <a:r>
              <a:rPr lang="zh-CN" altLang="en-US" sz="1200" dirty="0">
                <a:solidFill>
                  <a:schemeClr val="tx1"/>
                </a:solidFill>
              </a:rPr>
              <a:t>基于</a:t>
            </a:r>
            <a:r>
              <a:rPr lang="en-US" altLang="zh-CN" sz="1200" dirty="0">
                <a:solidFill>
                  <a:schemeClr val="tx1"/>
                </a:solidFill>
              </a:rPr>
              <a:t>MQTT</a:t>
            </a:r>
            <a:r>
              <a:rPr lang="zh-CN" altLang="en-US" sz="1200" dirty="0">
                <a:solidFill>
                  <a:schemeClr val="tx1"/>
                </a:solidFill>
              </a:rPr>
              <a:t>协议进行加密传输，确保数据安全实时传输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05691CD-36E7-4E15-91D7-5534EC96F3B3}"/>
              </a:ext>
            </a:extLst>
          </p:cNvPr>
          <p:cNvGrpSpPr/>
          <p:nvPr/>
        </p:nvGrpSpPr>
        <p:grpSpPr>
          <a:xfrm>
            <a:off x="106363" y="4156157"/>
            <a:ext cx="1447800" cy="489865"/>
            <a:chOff x="641350" y="2639086"/>
            <a:chExt cx="1447800" cy="669358"/>
          </a:xfrm>
        </p:grpSpPr>
        <p:sp>
          <p:nvSpPr>
            <p:cNvPr id="86" name="流程图: 决策 85">
              <a:extLst>
                <a:ext uri="{FF2B5EF4-FFF2-40B4-BE49-F238E27FC236}">
                  <a16:creationId xmlns:a16="http://schemas.microsoft.com/office/drawing/2014/main" id="{CA1A1C59-F103-4568-9613-3CA5E8C3A8AD}"/>
                </a:ext>
              </a:extLst>
            </p:cNvPr>
            <p:cNvSpPr/>
            <p:nvPr/>
          </p:nvSpPr>
          <p:spPr>
            <a:xfrm>
              <a:off x="641350" y="2818579"/>
              <a:ext cx="1447800" cy="489865"/>
            </a:xfrm>
            <a:prstGeom prst="flowChartDecision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流程图: 决策 86">
              <a:extLst>
                <a:ext uri="{FF2B5EF4-FFF2-40B4-BE49-F238E27FC236}">
                  <a16:creationId xmlns:a16="http://schemas.microsoft.com/office/drawing/2014/main" id="{6E738A4F-DF0F-4CA7-9BF5-53BF3DC9AC26}"/>
                </a:ext>
              </a:extLst>
            </p:cNvPr>
            <p:cNvSpPr/>
            <p:nvPr/>
          </p:nvSpPr>
          <p:spPr>
            <a:xfrm>
              <a:off x="831850" y="2777431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流程图: 决策 87">
              <a:extLst>
                <a:ext uri="{FF2B5EF4-FFF2-40B4-BE49-F238E27FC236}">
                  <a16:creationId xmlns:a16="http://schemas.microsoft.com/office/drawing/2014/main" id="{9C330D0F-578C-4D4E-9BB9-DE31F06A851E}"/>
                </a:ext>
              </a:extLst>
            </p:cNvPr>
            <p:cNvSpPr/>
            <p:nvPr/>
          </p:nvSpPr>
          <p:spPr>
            <a:xfrm>
              <a:off x="831850" y="2639086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4A5873C3-471D-494B-9361-45510E98F009}"/>
              </a:ext>
            </a:extLst>
          </p:cNvPr>
          <p:cNvSpPr txBox="1"/>
          <p:nvPr/>
        </p:nvSpPr>
        <p:spPr>
          <a:xfrm>
            <a:off x="1752600" y="3713857"/>
            <a:ext cx="1123886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数据烧写</a:t>
            </a: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E5BDF76-CA43-4B02-8665-397B34FC7BD9}"/>
              </a:ext>
            </a:extLst>
          </p:cNvPr>
          <p:cNvCxnSpPr>
            <a:cxnSpLocks/>
          </p:cNvCxnSpPr>
          <p:nvPr/>
        </p:nvCxnSpPr>
        <p:spPr>
          <a:xfrm>
            <a:off x="1849800" y="4079267"/>
            <a:ext cx="360000" cy="3922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46161369-B00B-436E-87D2-680EEEBD098D}"/>
              </a:ext>
            </a:extLst>
          </p:cNvPr>
          <p:cNvSpPr txBox="1"/>
          <p:nvPr/>
        </p:nvSpPr>
        <p:spPr>
          <a:xfrm>
            <a:off x="1720011" y="4130075"/>
            <a:ext cx="3851703" cy="336695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支持基于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UDS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的远程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HEX/S19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烧写</a:t>
            </a:r>
            <a:endParaRPr lang="zh-CN" altLang="en-US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DFB50924-4EBC-409D-8589-A0D45C6AC8F3}"/>
              </a:ext>
            </a:extLst>
          </p:cNvPr>
          <p:cNvCxnSpPr/>
          <p:nvPr/>
        </p:nvCxnSpPr>
        <p:spPr>
          <a:xfrm>
            <a:off x="5911516" y="3858353"/>
            <a:ext cx="0" cy="1011976"/>
          </a:xfrm>
          <a:prstGeom prst="line">
            <a:avLst/>
          </a:prstGeom>
          <a:ln w="25400">
            <a:gradFill>
              <a:gsLst>
                <a:gs pos="0">
                  <a:srgbClr val="00878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F4F9A04-FAE2-459B-B013-307A1D6DC082}"/>
              </a:ext>
            </a:extLst>
          </p:cNvPr>
          <p:cNvGrpSpPr/>
          <p:nvPr/>
        </p:nvGrpSpPr>
        <p:grpSpPr>
          <a:xfrm>
            <a:off x="6423034" y="4156157"/>
            <a:ext cx="1447800" cy="489865"/>
            <a:chOff x="641350" y="2639086"/>
            <a:chExt cx="1447800" cy="669358"/>
          </a:xfrm>
        </p:grpSpPr>
        <p:sp>
          <p:nvSpPr>
            <p:cNvPr id="95" name="流程图: 决策 94">
              <a:extLst>
                <a:ext uri="{FF2B5EF4-FFF2-40B4-BE49-F238E27FC236}">
                  <a16:creationId xmlns:a16="http://schemas.microsoft.com/office/drawing/2014/main" id="{DE30EBEF-DF8F-4F59-A3EF-196190859CDF}"/>
                </a:ext>
              </a:extLst>
            </p:cNvPr>
            <p:cNvSpPr/>
            <p:nvPr/>
          </p:nvSpPr>
          <p:spPr>
            <a:xfrm>
              <a:off x="641350" y="2818579"/>
              <a:ext cx="1447800" cy="489865"/>
            </a:xfrm>
            <a:prstGeom prst="flowChartDecision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流程图: 决策 95">
              <a:extLst>
                <a:ext uri="{FF2B5EF4-FFF2-40B4-BE49-F238E27FC236}">
                  <a16:creationId xmlns:a16="http://schemas.microsoft.com/office/drawing/2014/main" id="{ACC925B5-61D0-42B1-BC4F-94F8979780BE}"/>
                </a:ext>
              </a:extLst>
            </p:cNvPr>
            <p:cNvSpPr/>
            <p:nvPr/>
          </p:nvSpPr>
          <p:spPr>
            <a:xfrm>
              <a:off x="831850" y="2777431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流程图: 决策 96">
              <a:extLst>
                <a:ext uri="{FF2B5EF4-FFF2-40B4-BE49-F238E27FC236}">
                  <a16:creationId xmlns:a16="http://schemas.microsoft.com/office/drawing/2014/main" id="{4CE71E66-360C-4F1B-95BF-54ADB7B448A2}"/>
                </a:ext>
              </a:extLst>
            </p:cNvPr>
            <p:cNvSpPr/>
            <p:nvPr/>
          </p:nvSpPr>
          <p:spPr>
            <a:xfrm>
              <a:off x="831850" y="2639086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863B7DBE-76DB-425B-8428-3868D28B2E0B}"/>
              </a:ext>
            </a:extLst>
          </p:cNvPr>
          <p:cNvSpPr txBox="1"/>
          <p:nvPr/>
        </p:nvSpPr>
        <p:spPr>
          <a:xfrm>
            <a:off x="8069271" y="3713857"/>
            <a:ext cx="1123886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位姿位置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85458B9E-205B-4BE2-90A6-283D6F36D728}"/>
              </a:ext>
            </a:extLst>
          </p:cNvPr>
          <p:cNvCxnSpPr>
            <a:cxnSpLocks/>
          </p:cNvCxnSpPr>
          <p:nvPr/>
        </p:nvCxnSpPr>
        <p:spPr>
          <a:xfrm flipV="1">
            <a:off x="8174400" y="4079267"/>
            <a:ext cx="360000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4CD64CEB-553F-4C78-975E-FE9A81078837}"/>
              </a:ext>
            </a:extLst>
          </p:cNvPr>
          <p:cNvSpPr txBox="1"/>
          <p:nvPr/>
        </p:nvSpPr>
        <p:spPr>
          <a:xfrm>
            <a:off x="8078725" y="4098859"/>
            <a:ext cx="3851703" cy="613694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支持北斗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/GPS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双模组，厘米级定位；基于惯性传感器（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）轻松获取车辆姿态数据</a:t>
            </a:r>
            <a:endParaRPr lang="zh-CN" altLang="en-US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36F105C3-9E8D-4E4E-B3CD-01487ECBBBF0}"/>
              </a:ext>
            </a:extLst>
          </p:cNvPr>
          <p:cNvGrpSpPr/>
          <p:nvPr/>
        </p:nvGrpSpPr>
        <p:grpSpPr>
          <a:xfrm>
            <a:off x="106363" y="5478407"/>
            <a:ext cx="1447800" cy="489865"/>
            <a:chOff x="641350" y="2639086"/>
            <a:chExt cx="1447800" cy="669358"/>
          </a:xfrm>
        </p:grpSpPr>
        <p:sp>
          <p:nvSpPr>
            <p:cNvPr id="103" name="流程图: 决策 102">
              <a:extLst>
                <a:ext uri="{FF2B5EF4-FFF2-40B4-BE49-F238E27FC236}">
                  <a16:creationId xmlns:a16="http://schemas.microsoft.com/office/drawing/2014/main" id="{4B02E93B-EA4F-4262-980F-2084BFD7BFFB}"/>
                </a:ext>
              </a:extLst>
            </p:cNvPr>
            <p:cNvSpPr/>
            <p:nvPr/>
          </p:nvSpPr>
          <p:spPr>
            <a:xfrm>
              <a:off x="641350" y="2818579"/>
              <a:ext cx="1447800" cy="489865"/>
            </a:xfrm>
            <a:prstGeom prst="flowChartDecision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流程图: 决策 103">
              <a:extLst>
                <a:ext uri="{FF2B5EF4-FFF2-40B4-BE49-F238E27FC236}">
                  <a16:creationId xmlns:a16="http://schemas.microsoft.com/office/drawing/2014/main" id="{7807913B-CC63-4BFC-8709-AE24715EC13C}"/>
                </a:ext>
              </a:extLst>
            </p:cNvPr>
            <p:cNvSpPr/>
            <p:nvPr/>
          </p:nvSpPr>
          <p:spPr>
            <a:xfrm>
              <a:off x="831850" y="2777431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流程图: 决策 104">
              <a:extLst>
                <a:ext uri="{FF2B5EF4-FFF2-40B4-BE49-F238E27FC236}">
                  <a16:creationId xmlns:a16="http://schemas.microsoft.com/office/drawing/2014/main" id="{58B2D308-760E-48C2-89CA-852788EE3C3C}"/>
                </a:ext>
              </a:extLst>
            </p:cNvPr>
            <p:cNvSpPr/>
            <p:nvPr/>
          </p:nvSpPr>
          <p:spPr>
            <a:xfrm>
              <a:off x="831850" y="2639086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E40369D-4421-4497-9A79-C8BC6416F280}"/>
              </a:ext>
            </a:extLst>
          </p:cNvPr>
          <p:cNvSpPr txBox="1"/>
          <p:nvPr/>
        </p:nvSpPr>
        <p:spPr>
          <a:xfrm>
            <a:off x="1752600" y="5036107"/>
            <a:ext cx="1123886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边缘计算</a:t>
            </a: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39F8AE0E-36A1-4DA6-8858-949F06302CB2}"/>
              </a:ext>
            </a:extLst>
          </p:cNvPr>
          <p:cNvCxnSpPr>
            <a:cxnSpLocks/>
          </p:cNvCxnSpPr>
          <p:nvPr/>
        </p:nvCxnSpPr>
        <p:spPr>
          <a:xfrm>
            <a:off x="1849800" y="5401517"/>
            <a:ext cx="360000" cy="3922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877B4B6-2F9B-4C06-B657-A5BB716235B5}"/>
              </a:ext>
            </a:extLst>
          </p:cNvPr>
          <p:cNvSpPr txBox="1"/>
          <p:nvPr/>
        </p:nvSpPr>
        <p:spPr>
          <a:xfrm>
            <a:off x="1737623" y="5397682"/>
            <a:ext cx="3851703" cy="890693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强大的边缘计算能力，通过预设条件（如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XCP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变量，诊断信息，脚本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）确保信息在满足条件后被采集，减少采集数据量，提升分析效率</a:t>
            </a:r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76DB1C6C-DD65-4E5D-A7ED-744D99D8886B}"/>
              </a:ext>
            </a:extLst>
          </p:cNvPr>
          <p:cNvCxnSpPr/>
          <p:nvPr/>
        </p:nvCxnSpPr>
        <p:spPr>
          <a:xfrm>
            <a:off x="5911516" y="5180603"/>
            <a:ext cx="0" cy="1011976"/>
          </a:xfrm>
          <a:prstGeom prst="line">
            <a:avLst/>
          </a:prstGeom>
          <a:ln w="25400">
            <a:gradFill>
              <a:gsLst>
                <a:gs pos="0">
                  <a:srgbClr val="00878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2999F76-4A96-4C7E-BE87-E2AEA454B9FE}"/>
              </a:ext>
            </a:extLst>
          </p:cNvPr>
          <p:cNvGrpSpPr/>
          <p:nvPr/>
        </p:nvGrpSpPr>
        <p:grpSpPr>
          <a:xfrm>
            <a:off x="6423034" y="5478407"/>
            <a:ext cx="1447800" cy="489865"/>
            <a:chOff x="641350" y="2639086"/>
            <a:chExt cx="1447800" cy="669358"/>
          </a:xfrm>
        </p:grpSpPr>
        <p:sp>
          <p:nvSpPr>
            <p:cNvPr id="112" name="流程图: 决策 111">
              <a:extLst>
                <a:ext uri="{FF2B5EF4-FFF2-40B4-BE49-F238E27FC236}">
                  <a16:creationId xmlns:a16="http://schemas.microsoft.com/office/drawing/2014/main" id="{FCF8F5DA-B379-4F23-B7DC-F80C26432B0B}"/>
                </a:ext>
              </a:extLst>
            </p:cNvPr>
            <p:cNvSpPr/>
            <p:nvPr/>
          </p:nvSpPr>
          <p:spPr>
            <a:xfrm>
              <a:off x="641350" y="2818579"/>
              <a:ext cx="1447800" cy="489865"/>
            </a:xfrm>
            <a:prstGeom prst="flowChartDecision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流程图: 决策 112">
              <a:extLst>
                <a:ext uri="{FF2B5EF4-FFF2-40B4-BE49-F238E27FC236}">
                  <a16:creationId xmlns:a16="http://schemas.microsoft.com/office/drawing/2014/main" id="{7B453B4E-4CC2-4098-B17E-EE6B1BF278DC}"/>
                </a:ext>
              </a:extLst>
            </p:cNvPr>
            <p:cNvSpPr/>
            <p:nvPr/>
          </p:nvSpPr>
          <p:spPr>
            <a:xfrm>
              <a:off x="831850" y="2777431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流程图: 决策 113">
              <a:extLst>
                <a:ext uri="{FF2B5EF4-FFF2-40B4-BE49-F238E27FC236}">
                  <a16:creationId xmlns:a16="http://schemas.microsoft.com/office/drawing/2014/main" id="{389A38EC-AF24-4B4C-BFC9-CB8DF3B2F58D}"/>
                </a:ext>
              </a:extLst>
            </p:cNvPr>
            <p:cNvSpPr/>
            <p:nvPr/>
          </p:nvSpPr>
          <p:spPr>
            <a:xfrm>
              <a:off x="831850" y="2639086"/>
              <a:ext cx="1066800" cy="340987"/>
            </a:xfrm>
            <a:prstGeom prst="flowChartDecision">
              <a:avLst/>
            </a:prstGeom>
            <a:noFill/>
            <a:ln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60574F9-5B2A-4D60-ACCF-2D616778CF8F}"/>
              </a:ext>
            </a:extLst>
          </p:cNvPr>
          <p:cNvSpPr txBox="1"/>
          <p:nvPr/>
        </p:nvSpPr>
        <p:spPr>
          <a:xfrm>
            <a:off x="8069270" y="5036107"/>
            <a:ext cx="1608129" cy="369332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规划中）</a:t>
            </a:r>
          </a:p>
        </p:txBody>
      </p: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FA992FB5-E684-4A0A-8792-8AC37489FA93}"/>
              </a:ext>
            </a:extLst>
          </p:cNvPr>
          <p:cNvCxnSpPr>
            <a:cxnSpLocks/>
          </p:cNvCxnSpPr>
          <p:nvPr/>
        </p:nvCxnSpPr>
        <p:spPr>
          <a:xfrm flipV="1">
            <a:off x="8174400" y="5401517"/>
            <a:ext cx="360000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4AA7F37-844F-4A8E-A1E4-02D6462843F2}"/>
              </a:ext>
            </a:extLst>
          </p:cNvPr>
          <p:cNvSpPr txBox="1"/>
          <p:nvPr/>
        </p:nvSpPr>
        <p:spPr>
          <a:xfrm>
            <a:off x="8078724" y="5460081"/>
            <a:ext cx="3851703" cy="613694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基于收集数据，对特定场景下的数据进行大数据分析，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比如根据能耗情况，得出降低能耗的驾驶习惯等等</a:t>
            </a:r>
            <a:endParaRPr lang="zh-CN" altLang="en-US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" name="图形 118">
            <a:extLst>
              <a:ext uri="{FF2B5EF4-FFF2-40B4-BE49-F238E27FC236}">
                <a16:creationId xmlns:a16="http://schemas.microsoft.com/office/drawing/2014/main" id="{904E3651-0B2E-4DC9-A904-BB1BCA8557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0914" y="5145799"/>
            <a:ext cx="519279" cy="519279"/>
          </a:xfrm>
          <a:prstGeom prst="rect">
            <a:avLst/>
          </a:prstGeom>
        </p:spPr>
      </p:pic>
      <p:pic>
        <p:nvPicPr>
          <p:cNvPr id="120" name="图形 119">
            <a:extLst>
              <a:ext uri="{FF2B5EF4-FFF2-40B4-BE49-F238E27FC236}">
                <a16:creationId xmlns:a16="http://schemas.microsoft.com/office/drawing/2014/main" id="{2EC42C81-8B48-4A45-A0FD-16D2804742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926" y="5129152"/>
            <a:ext cx="537059" cy="537059"/>
          </a:xfrm>
          <a:prstGeom prst="rect">
            <a:avLst/>
          </a:prstGeom>
        </p:spPr>
      </p:pic>
      <p:pic>
        <p:nvPicPr>
          <p:cNvPr id="121" name="图形 120">
            <a:extLst>
              <a:ext uri="{FF2B5EF4-FFF2-40B4-BE49-F238E27FC236}">
                <a16:creationId xmlns:a16="http://schemas.microsoft.com/office/drawing/2014/main" id="{30CD94C5-F058-4635-9F28-8FFF357A2E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340" y="3794301"/>
            <a:ext cx="506520" cy="463103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19A7ACE9-35F9-4BCB-AFF5-EE44A56251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7699" y="3839595"/>
            <a:ext cx="520991" cy="463103"/>
          </a:xfrm>
          <a:prstGeom prst="rect">
            <a:avLst/>
          </a:prstGeom>
        </p:spPr>
      </p:pic>
      <p:pic>
        <p:nvPicPr>
          <p:cNvPr id="123" name="图形 122">
            <a:extLst>
              <a:ext uri="{FF2B5EF4-FFF2-40B4-BE49-F238E27FC236}">
                <a16:creationId xmlns:a16="http://schemas.microsoft.com/office/drawing/2014/main" id="{A0B0B364-4AE1-4543-B2D9-FF92BF4C5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1475" y="2511976"/>
            <a:ext cx="492047" cy="492047"/>
          </a:xfrm>
          <a:prstGeom prst="rect">
            <a:avLst/>
          </a:prstGeom>
        </p:spPr>
      </p:pic>
      <p:pic>
        <p:nvPicPr>
          <p:cNvPr id="124" name="图形 123">
            <a:extLst>
              <a:ext uri="{FF2B5EF4-FFF2-40B4-BE49-F238E27FC236}">
                <a16:creationId xmlns:a16="http://schemas.microsoft.com/office/drawing/2014/main" id="{8E5EE89C-A127-4C10-A036-45F59EC57B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7699" y="2587465"/>
            <a:ext cx="463103" cy="4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E8B3F0D-3824-47E3-BD9D-76C47D2C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云端功能介绍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C4F9D6-DE3A-4D5F-A64A-603ED26B8FDC}"/>
              </a:ext>
            </a:extLst>
          </p:cNvPr>
          <p:cNvSpPr/>
          <p:nvPr/>
        </p:nvSpPr>
        <p:spPr>
          <a:xfrm>
            <a:off x="4752023" y="2095333"/>
            <a:ext cx="2740342" cy="274034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1A6DBAF-13BE-4D7A-8643-DE3439723222}"/>
              </a:ext>
            </a:extLst>
          </p:cNvPr>
          <p:cNvSpPr/>
          <p:nvPr/>
        </p:nvSpPr>
        <p:spPr>
          <a:xfrm>
            <a:off x="4102100" y="1493520"/>
            <a:ext cx="3996690" cy="3996690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君黑-45简" panose="020B060402020202020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3F3A7C7-AC49-4C56-B7AE-365BE4B60F63}"/>
              </a:ext>
            </a:extLst>
          </p:cNvPr>
          <p:cNvSpPr/>
          <p:nvPr/>
        </p:nvSpPr>
        <p:spPr>
          <a:xfrm>
            <a:off x="4363285" y="1587776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id="{84D240B9-78CD-4D3F-80D2-79CB405E7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7526" y="1653373"/>
            <a:ext cx="547403" cy="547403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7839B72E-632E-4945-9D48-28F3D108E7E8}"/>
              </a:ext>
            </a:extLst>
          </p:cNvPr>
          <p:cNvSpPr txBox="1"/>
          <p:nvPr/>
        </p:nvSpPr>
        <p:spPr>
          <a:xfrm flipH="1">
            <a:off x="1908751" y="1979074"/>
            <a:ext cx="199898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支持多租户多用户模式，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方便进行数据的逻辑隔离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4D872DA-F13F-4505-9C1F-A559A0961EC2}"/>
              </a:ext>
            </a:extLst>
          </p:cNvPr>
          <p:cNvSpPr txBox="1"/>
          <p:nvPr/>
        </p:nvSpPr>
        <p:spPr>
          <a:xfrm>
            <a:off x="2057987" y="1557742"/>
            <a:ext cx="105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多租户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5700813C-FD0E-4097-8086-B1A1FA71D1AA}"/>
              </a:ext>
            </a:extLst>
          </p:cNvPr>
          <p:cNvSpPr/>
          <p:nvPr/>
        </p:nvSpPr>
        <p:spPr>
          <a:xfrm>
            <a:off x="3785066" y="3111672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pic>
        <p:nvPicPr>
          <p:cNvPr id="70" name="图形 69">
            <a:extLst>
              <a:ext uri="{FF2B5EF4-FFF2-40B4-BE49-F238E27FC236}">
                <a16:creationId xmlns:a16="http://schemas.microsoft.com/office/drawing/2014/main" id="{6ED8CAC6-91B1-4A33-BC8F-7AE3E166E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4269" y="3244910"/>
            <a:ext cx="523257" cy="523257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BE10C9C-6EED-4C21-B878-9E3ABCCF7D9C}"/>
              </a:ext>
            </a:extLst>
          </p:cNvPr>
          <p:cNvSpPr txBox="1"/>
          <p:nvPr/>
        </p:nvSpPr>
        <p:spPr>
          <a:xfrm flipH="1">
            <a:off x="990600" y="3374540"/>
            <a:ext cx="281142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支持掉电数据保存，断网数据保存，上网数据续传等功能，确保数据不丢失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F03C2E3-D956-4696-A538-E6F2F1709DEC}"/>
              </a:ext>
            </a:extLst>
          </p:cNvPr>
          <p:cNvSpPr txBox="1"/>
          <p:nvPr/>
        </p:nvSpPr>
        <p:spPr>
          <a:xfrm>
            <a:off x="883953" y="2915005"/>
            <a:ext cx="117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数据保护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AA8AFAE8-781E-4ADC-826E-8470F62D172B}"/>
              </a:ext>
            </a:extLst>
          </p:cNvPr>
          <p:cNvSpPr/>
          <p:nvPr/>
        </p:nvSpPr>
        <p:spPr>
          <a:xfrm>
            <a:off x="4313070" y="4638254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370E6B88-758F-4D64-ABAB-8F8582AAA3D4}"/>
              </a:ext>
            </a:extLst>
          </p:cNvPr>
          <p:cNvSpPr/>
          <p:nvPr/>
        </p:nvSpPr>
        <p:spPr>
          <a:xfrm>
            <a:off x="7157755" y="1682666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0C1094D-947E-4EC1-BDB3-F4189BB56640}"/>
              </a:ext>
            </a:extLst>
          </p:cNvPr>
          <p:cNvSpPr/>
          <p:nvPr/>
        </p:nvSpPr>
        <p:spPr>
          <a:xfrm>
            <a:off x="7107540" y="4733144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B5764F82-57CE-49B3-A227-AE70DF54D684}"/>
              </a:ext>
            </a:extLst>
          </p:cNvPr>
          <p:cNvSpPr/>
          <p:nvPr/>
        </p:nvSpPr>
        <p:spPr>
          <a:xfrm>
            <a:off x="7732646" y="3111672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pic>
        <p:nvPicPr>
          <p:cNvPr id="78" name="图形 77">
            <a:extLst>
              <a:ext uri="{FF2B5EF4-FFF2-40B4-BE49-F238E27FC236}">
                <a16:creationId xmlns:a16="http://schemas.microsoft.com/office/drawing/2014/main" id="{58C416C5-1A39-4708-9298-CC5677E9B2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7526" y="4794832"/>
            <a:ext cx="498996" cy="498996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D97158E5-3294-43F0-9319-25D35EFADCD1}"/>
              </a:ext>
            </a:extLst>
          </p:cNvPr>
          <p:cNvSpPr txBox="1"/>
          <p:nvPr/>
        </p:nvSpPr>
        <p:spPr>
          <a:xfrm flipH="1">
            <a:off x="1478135" y="4993411"/>
            <a:ext cx="292040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AUTH2.0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以及消息队列，可以很方便的和第三方进行访问和数据集成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462CC08-6446-49CF-AE94-F2B7ABF294EF}"/>
              </a:ext>
            </a:extLst>
          </p:cNvPr>
          <p:cNvSpPr txBox="1"/>
          <p:nvPr/>
        </p:nvSpPr>
        <p:spPr>
          <a:xfrm>
            <a:off x="1446513" y="4690969"/>
            <a:ext cx="1694397" cy="3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第三方集成</a:t>
            </a:r>
          </a:p>
        </p:txBody>
      </p:sp>
      <p:pic>
        <p:nvPicPr>
          <p:cNvPr id="82" name="图形 81">
            <a:extLst>
              <a:ext uri="{FF2B5EF4-FFF2-40B4-BE49-F238E27FC236}">
                <a16:creationId xmlns:a16="http://schemas.microsoft.com/office/drawing/2014/main" id="{20CE17D9-740A-4C91-9AC2-C2E1CD9C2F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3851" y="1799900"/>
            <a:ext cx="603008" cy="603008"/>
          </a:xfrm>
          <a:prstGeom prst="rect">
            <a:avLst/>
          </a:prstGeom>
        </p:spPr>
      </p:pic>
      <p:pic>
        <p:nvPicPr>
          <p:cNvPr id="83" name="图形 82">
            <a:extLst>
              <a:ext uri="{FF2B5EF4-FFF2-40B4-BE49-F238E27FC236}">
                <a16:creationId xmlns:a16="http://schemas.microsoft.com/office/drawing/2014/main" id="{EFD078C0-4966-47D3-AA6B-A0C94E7E9D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3465" y="3261111"/>
            <a:ext cx="558537" cy="558537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E4B06B16-323A-45A8-BBF1-89B522EAF1D9}"/>
              </a:ext>
            </a:extLst>
          </p:cNvPr>
          <p:cNvSpPr txBox="1"/>
          <p:nvPr/>
        </p:nvSpPr>
        <p:spPr>
          <a:xfrm flipH="1">
            <a:off x="8098790" y="1893929"/>
            <a:ext cx="370040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基于负载均衡和微服务技术，支持高并发功能，确保系统性能，结合数据库热备技术确保系统高可用能力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43982AB-1474-42F0-A309-1185C4DD49E9}"/>
              </a:ext>
            </a:extLst>
          </p:cNvPr>
          <p:cNvSpPr txBox="1"/>
          <p:nvPr/>
        </p:nvSpPr>
        <p:spPr>
          <a:xfrm>
            <a:off x="8033142" y="1488717"/>
            <a:ext cx="19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高可用、高并发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811463D-1C0C-4FB0-8A71-D9A098FEB3D7}"/>
              </a:ext>
            </a:extLst>
          </p:cNvPr>
          <p:cNvSpPr txBox="1"/>
          <p:nvPr/>
        </p:nvSpPr>
        <p:spPr>
          <a:xfrm flipH="1">
            <a:off x="8081528" y="4862484"/>
            <a:ext cx="2785301" cy="6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灵活的模板功能，方便用户快速准确的执行相关功能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5F74A87-BA0E-4807-9B2D-DFF1CBAAFF43}"/>
              </a:ext>
            </a:extLst>
          </p:cNvPr>
          <p:cNvSpPr txBox="1"/>
          <p:nvPr/>
        </p:nvSpPr>
        <p:spPr>
          <a:xfrm>
            <a:off x="8059061" y="4562495"/>
            <a:ext cx="138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模板功能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80AD95A-211D-4EF3-9E8C-9B159C9BD53C}"/>
              </a:ext>
            </a:extLst>
          </p:cNvPr>
          <p:cNvSpPr txBox="1"/>
          <p:nvPr/>
        </p:nvSpPr>
        <p:spPr>
          <a:xfrm flipH="1">
            <a:off x="8573817" y="3398618"/>
            <a:ext cx="265037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支持边缘车端设备本地升级和远程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升级，方便进行设备管理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3FCBAA9-0B1A-403D-8112-12172832F42A}"/>
              </a:ext>
            </a:extLst>
          </p:cNvPr>
          <p:cNvSpPr txBox="1"/>
          <p:nvPr/>
        </p:nvSpPr>
        <p:spPr>
          <a:xfrm>
            <a:off x="8625818" y="3008353"/>
            <a:ext cx="1326407" cy="36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固件更新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8F35DBEC-378C-48D5-A48B-5A9077F06FA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69770" y="4931504"/>
            <a:ext cx="462876" cy="4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1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弧形 27">
            <a:extLst>
              <a:ext uri="{FF2B5EF4-FFF2-40B4-BE49-F238E27FC236}">
                <a16:creationId xmlns:a16="http://schemas.microsoft.com/office/drawing/2014/main" id="{2765641A-2F72-48EF-AD73-E6601C5AFB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868103" y="896957"/>
            <a:ext cx="2080409" cy="2080407"/>
          </a:xfrm>
          <a:prstGeom prst="arc">
            <a:avLst>
              <a:gd name="adj1" fmla="val 17034032"/>
              <a:gd name="adj2" fmla="val 11323787"/>
            </a:avLst>
          </a:prstGeom>
          <a:ln w="38100" cap="rnd">
            <a:solidFill>
              <a:srgbClr val="339966"/>
            </a:solidFill>
            <a:round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93ECCCA-30E9-4ECF-B68B-1161D30479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017441" y="1021226"/>
            <a:ext cx="1781720" cy="1781723"/>
          </a:xfrm>
          <a:prstGeom prst="ellipse">
            <a:avLst/>
          </a:prstGeom>
          <a:solidFill>
            <a:schemeClr val="bg1"/>
          </a:solidFill>
          <a:ln>
            <a:solidFill>
              <a:srgbClr val="339966"/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BAC0A5B-E0CE-4390-908B-1536A20837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846498" y="2404225"/>
            <a:ext cx="1781720" cy="1781723"/>
          </a:xfrm>
          <a:prstGeom prst="ellipse">
            <a:avLst/>
          </a:prstGeom>
          <a:solidFill>
            <a:schemeClr val="bg1"/>
          </a:solidFill>
          <a:ln>
            <a:solidFill>
              <a:srgbClr val="339966"/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1C0D7312-BC8C-4489-BE6A-8FEDFAD6321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90175" y="2254879"/>
            <a:ext cx="2080409" cy="2080407"/>
          </a:xfrm>
          <a:prstGeom prst="arc">
            <a:avLst>
              <a:gd name="adj1" fmla="val 17034032"/>
              <a:gd name="adj2" fmla="val 11323787"/>
            </a:avLst>
          </a:prstGeom>
          <a:ln w="38100" cap="rnd">
            <a:solidFill>
              <a:srgbClr val="339966"/>
            </a:solidFill>
            <a:round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1E278AF-29A9-4F8C-9E00-5E88ED6381F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648200" y="3917962"/>
            <a:ext cx="1781720" cy="1781723"/>
          </a:xfrm>
          <a:prstGeom prst="ellipse">
            <a:avLst/>
          </a:prstGeom>
          <a:solidFill>
            <a:schemeClr val="bg1"/>
          </a:solidFill>
          <a:ln>
            <a:solidFill>
              <a:srgbClr val="339966"/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E8D998F1-4906-4541-AC79-3C014F2F417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491877" y="3768616"/>
            <a:ext cx="2080409" cy="2080407"/>
          </a:xfrm>
          <a:prstGeom prst="arc">
            <a:avLst>
              <a:gd name="adj1" fmla="val 17034032"/>
              <a:gd name="adj2" fmla="val 11323787"/>
            </a:avLst>
          </a:prstGeom>
          <a:ln w="38100" cap="rnd">
            <a:solidFill>
              <a:srgbClr val="339966"/>
            </a:solidFill>
            <a:round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ACAD1E-CBDC-4709-8FD0-7745822F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边缘设备介绍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5F45F0-0EA2-43E0-9938-34C93CF81B77}"/>
              </a:ext>
            </a:extLst>
          </p:cNvPr>
          <p:cNvSpPr/>
          <p:nvPr/>
        </p:nvSpPr>
        <p:spPr>
          <a:xfrm>
            <a:off x="3736175" y="2206826"/>
            <a:ext cx="172466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100" dirty="0"/>
              <a:t>支持</a:t>
            </a:r>
            <a:r>
              <a:rPr lang="en-US" altLang="zh-CN" sz="1100" dirty="0"/>
              <a:t>5G</a:t>
            </a:r>
            <a:r>
              <a:rPr lang="zh-CN" altLang="en-US" sz="1100" dirty="0"/>
              <a:t>通信，支持</a:t>
            </a:r>
            <a:r>
              <a:rPr lang="en-US" altLang="zh-CN" sz="1100" dirty="0"/>
              <a:t>Wi-Fi</a:t>
            </a:r>
            <a:r>
              <a:rPr lang="zh-CN" altLang="en-US" sz="1100" dirty="0"/>
              <a:t>（</a:t>
            </a:r>
            <a:r>
              <a:rPr lang="en-US" altLang="zh-CN" sz="1100" dirty="0"/>
              <a:t>STA/AP</a:t>
            </a:r>
            <a:r>
              <a:rPr lang="zh-CN" altLang="en-US" sz="1100" dirty="0"/>
              <a:t>）功能，</a:t>
            </a:r>
            <a:r>
              <a:rPr lang="en-US" altLang="zh-CN" sz="1100" dirty="0"/>
              <a:t>8</a:t>
            </a:r>
            <a:r>
              <a:rPr lang="zh-CN" altLang="en-US" sz="1100" dirty="0"/>
              <a:t>路</a:t>
            </a:r>
            <a:r>
              <a:rPr lang="en-US" altLang="zh-CN" sz="1100" dirty="0"/>
              <a:t>CAN</a:t>
            </a:r>
            <a:r>
              <a:rPr lang="zh-CN" altLang="en-US" sz="1100" dirty="0"/>
              <a:t>，</a:t>
            </a:r>
            <a:r>
              <a:rPr lang="en-US" altLang="zh-CN" sz="1100" dirty="0"/>
              <a:t>1</a:t>
            </a:r>
            <a:r>
              <a:rPr lang="zh-CN" altLang="en-US" sz="1100" dirty="0"/>
              <a:t>路</a:t>
            </a:r>
            <a:r>
              <a:rPr lang="en-US" altLang="zh-CN" sz="1100" dirty="0"/>
              <a:t>LIN</a:t>
            </a:r>
            <a:r>
              <a:rPr lang="zh-CN" altLang="en-US" sz="1100" dirty="0"/>
              <a:t>接口，支持</a:t>
            </a:r>
            <a:r>
              <a:rPr lang="en-US" altLang="zh-CN" sz="1100" dirty="0"/>
              <a:t>8</a:t>
            </a:r>
            <a:r>
              <a:rPr lang="zh-CN" altLang="en-US" sz="1100" dirty="0"/>
              <a:t>路车载以太网</a:t>
            </a:r>
            <a:r>
              <a:rPr lang="en-US" altLang="zh-CN" sz="1100" dirty="0"/>
              <a:t>T1</a:t>
            </a:r>
            <a:r>
              <a:rPr lang="zh-CN" altLang="en-US" sz="1100" dirty="0"/>
              <a:t>接口，</a:t>
            </a:r>
            <a:r>
              <a:rPr lang="en-US" altLang="zh-CN" sz="1100" dirty="0"/>
              <a:t>1</a:t>
            </a:r>
            <a:r>
              <a:rPr lang="zh-CN" altLang="en-US" sz="1100" dirty="0"/>
              <a:t>路普通以太网接口，支持离线采集以及数据导出，支持远程标定，诊断，支持</a:t>
            </a:r>
            <a:r>
              <a:rPr lang="en-US" altLang="zh-CN" sz="1100" dirty="0" err="1"/>
              <a:t>DoIP</a:t>
            </a:r>
            <a:r>
              <a:rPr lang="zh-CN" altLang="en-US" sz="1100" dirty="0"/>
              <a:t>，</a:t>
            </a:r>
            <a:r>
              <a:rPr lang="en-US" altLang="zh-CN" sz="1100" dirty="0"/>
              <a:t>SOME/IP</a:t>
            </a:r>
            <a:r>
              <a:rPr lang="zh-CN" altLang="en-US" sz="1100" dirty="0"/>
              <a:t>等基于以太网的车载协议，支持车辆位姿采集，更高防护等级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72F784E-1E89-43B7-A7CC-9650D99C0145}"/>
              </a:ext>
            </a:extLst>
          </p:cNvPr>
          <p:cNvCxnSpPr/>
          <p:nvPr/>
        </p:nvCxnSpPr>
        <p:spPr>
          <a:xfrm>
            <a:off x="1295400" y="6035675"/>
            <a:ext cx="9659620" cy="0"/>
          </a:xfrm>
          <a:prstGeom prst="straightConnector1">
            <a:avLst/>
          </a:prstGeom>
          <a:ln w="19050">
            <a:solidFill>
              <a:srgbClr val="008784"/>
            </a:solidFill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6960B1F-176E-473F-A292-A65C6904B04F}"/>
              </a:ext>
            </a:extLst>
          </p:cNvPr>
          <p:cNvCxnSpPr/>
          <p:nvPr/>
        </p:nvCxnSpPr>
        <p:spPr>
          <a:xfrm flipH="1" flipV="1">
            <a:off x="1295400" y="1499235"/>
            <a:ext cx="16510" cy="4536440"/>
          </a:xfrm>
          <a:prstGeom prst="straightConnector1">
            <a:avLst/>
          </a:prstGeom>
          <a:ln w="19050">
            <a:solidFill>
              <a:srgbClr val="008784"/>
            </a:solidFill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F8FFF17-65A6-4DB6-887F-7086042BD9B4}"/>
              </a:ext>
            </a:extLst>
          </p:cNvPr>
          <p:cNvSpPr txBox="1"/>
          <p:nvPr/>
        </p:nvSpPr>
        <p:spPr>
          <a:xfrm>
            <a:off x="9570165" y="6020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8784"/>
                </a:solidFill>
                <a:latin typeface="微软雅黑" panose="020B0503020204020204" charset="-122"/>
                <a:ea typeface="微软雅黑" panose="020B0503020204020204" charset="-122"/>
              </a:rPr>
              <a:t>发布时间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00D21D-D558-403A-8690-F3DC482340A5}"/>
              </a:ext>
            </a:extLst>
          </p:cNvPr>
          <p:cNvSpPr txBox="1"/>
          <p:nvPr/>
        </p:nvSpPr>
        <p:spPr>
          <a:xfrm>
            <a:off x="610200" y="1536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8784"/>
                </a:solidFill>
                <a:latin typeface="微软雅黑" panose="020B0503020204020204" charset="-122"/>
                <a:ea typeface="微软雅黑" panose="020B0503020204020204" charset="-122"/>
              </a:rPr>
              <a:t>性能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B82B2D2-93F0-4921-BD86-F1EB56DB058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116519" y="2881233"/>
            <a:ext cx="1290938" cy="35763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C9B90CB-EA50-48DD-B393-50257F1392E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116519" y="3363539"/>
            <a:ext cx="1340711" cy="37764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8604BC4-8D51-4D06-B536-6A80884CB7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8786" y="4131312"/>
            <a:ext cx="1149658" cy="123241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AE0DBE4-C1FC-4ED2-A64A-9230AFEE05F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262832" y="1501350"/>
            <a:ext cx="1290938" cy="35763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14AF4F2-D0CB-4231-8D5E-BFC68B32B7B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245668" y="1992087"/>
            <a:ext cx="1340711" cy="377644"/>
          </a:xfrm>
          <a:prstGeom prst="rect">
            <a:avLst/>
          </a:prstGeom>
        </p:spPr>
      </p:pic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45C1A44C-9DD7-4DA3-95E1-0DE0CE59E6B0}"/>
              </a:ext>
            </a:extLst>
          </p:cNvPr>
          <p:cNvSpPr/>
          <p:nvPr/>
        </p:nvSpPr>
        <p:spPr>
          <a:xfrm>
            <a:off x="3655620" y="5705483"/>
            <a:ext cx="304800" cy="32317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DF5702B-8D80-4025-9104-7B7262348403}"/>
              </a:ext>
            </a:extLst>
          </p:cNvPr>
          <p:cNvSpPr/>
          <p:nvPr/>
        </p:nvSpPr>
        <p:spPr>
          <a:xfrm>
            <a:off x="3299663" y="6079039"/>
            <a:ext cx="1016713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2023/12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13B6D131-D87B-4270-AE52-5CF7ECB29F5B}"/>
              </a:ext>
            </a:extLst>
          </p:cNvPr>
          <p:cNvSpPr/>
          <p:nvPr/>
        </p:nvSpPr>
        <p:spPr>
          <a:xfrm>
            <a:off x="6780575" y="5697303"/>
            <a:ext cx="304800" cy="32317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F4BF8FB-4D09-476E-AAB7-375387A3550F}"/>
              </a:ext>
            </a:extLst>
          </p:cNvPr>
          <p:cNvSpPr/>
          <p:nvPr/>
        </p:nvSpPr>
        <p:spPr>
          <a:xfrm>
            <a:off x="6424618" y="6070859"/>
            <a:ext cx="1016713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2024/07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0EC00161-5050-41C0-9DB3-97124CABB0D1}"/>
              </a:ext>
            </a:extLst>
          </p:cNvPr>
          <p:cNvSpPr/>
          <p:nvPr/>
        </p:nvSpPr>
        <p:spPr>
          <a:xfrm>
            <a:off x="9087641" y="5697123"/>
            <a:ext cx="304800" cy="32317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F0DA9D-66E3-499C-989E-EAF8AF95BBE1}"/>
              </a:ext>
            </a:extLst>
          </p:cNvPr>
          <p:cNvSpPr/>
          <p:nvPr/>
        </p:nvSpPr>
        <p:spPr>
          <a:xfrm>
            <a:off x="8731684" y="6070679"/>
            <a:ext cx="1016713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2024/12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29AE487-C6E7-481D-AE13-FBBA9478D17C}"/>
              </a:ext>
            </a:extLst>
          </p:cNvPr>
          <p:cNvSpPr/>
          <p:nvPr/>
        </p:nvSpPr>
        <p:spPr>
          <a:xfrm>
            <a:off x="6602139" y="4392074"/>
            <a:ext cx="172466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100" dirty="0"/>
              <a:t>基于</a:t>
            </a:r>
            <a:r>
              <a:rPr lang="en-US" altLang="zh-CN" sz="1100" dirty="0"/>
              <a:t>4G</a:t>
            </a:r>
            <a:r>
              <a:rPr lang="zh-CN" altLang="en-US" sz="1100" dirty="0"/>
              <a:t>通信，</a:t>
            </a:r>
            <a:r>
              <a:rPr lang="en-US" altLang="zh-CN" sz="1100" dirty="0"/>
              <a:t>4</a:t>
            </a:r>
            <a:r>
              <a:rPr lang="zh-CN" altLang="en-US" sz="1100" dirty="0"/>
              <a:t>路</a:t>
            </a:r>
            <a:r>
              <a:rPr lang="en-US" altLang="zh-CN" sz="1100" dirty="0"/>
              <a:t>CAN</a:t>
            </a:r>
            <a:r>
              <a:rPr lang="zh-CN" altLang="en-US" sz="1100" dirty="0"/>
              <a:t>，</a:t>
            </a:r>
            <a:r>
              <a:rPr lang="en-US" altLang="zh-CN" sz="1100" dirty="0"/>
              <a:t>2</a:t>
            </a:r>
            <a:r>
              <a:rPr lang="zh-CN" altLang="en-US" sz="1100" dirty="0"/>
              <a:t>路</a:t>
            </a:r>
            <a:r>
              <a:rPr lang="en-US" altLang="zh-CN" sz="1100" dirty="0"/>
              <a:t>LIN</a:t>
            </a:r>
            <a:r>
              <a:rPr lang="zh-CN" altLang="en-US" sz="1100" dirty="0"/>
              <a:t>接口，</a:t>
            </a:r>
            <a:r>
              <a:rPr lang="en-US" altLang="zh-CN" sz="1100" dirty="0"/>
              <a:t>1</a:t>
            </a:r>
            <a:r>
              <a:rPr lang="zh-CN" altLang="en-US" sz="1100" dirty="0"/>
              <a:t>路普通以太网接口，可进行远程诊断，远程标定，同时支持离线采集以及数据导出，入门级防护等级，轻量，便捷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0C8349A-C236-4495-9F1C-0FF1538EA225}"/>
              </a:ext>
            </a:extLst>
          </p:cNvPr>
          <p:cNvSpPr/>
          <p:nvPr/>
        </p:nvSpPr>
        <p:spPr>
          <a:xfrm>
            <a:off x="9175863" y="1353613"/>
            <a:ext cx="1724666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100" dirty="0"/>
              <a:t>支持</a:t>
            </a:r>
            <a:r>
              <a:rPr lang="en-US" altLang="zh-CN" sz="1100" dirty="0"/>
              <a:t>5G</a:t>
            </a:r>
            <a:r>
              <a:rPr lang="zh-CN" altLang="en-US" sz="1100" dirty="0"/>
              <a:t>通信，支持</a:t>
            </a:r>
            <a:r>
              <a:rPr lang="en-US" altLang="zh-CN" sz="1100" dirty="0"/>
              <a:t>Wi-Fi</a:t>
            </a:r>
            <a:r>
              <a:rPr lang="zh-CN" altLang="en-US" sz="1100" dirty="0"/>
              <a:t>（</a:t>
            </a:r>
            <a:r>
              <a:rPr lang="en-US" altLang="zh-CN" sz="1100" dirty="0"/>
              <a:t>STA/AP</a:t>
            </a:r>
            <a:r>
              <a:rPr lang="zh-CN" altLang="en-US" sz="1100" dirty="0"/>
              <a:t>）功能，</a:t>
            </a:r>
            <a:r>
              <a:rPr lang="en-US" altLang="zh-CN" sz="1100" dirty="0"/>
              <a:t>16</a:t>
            </a:r>
            <a:r>
              <a:rPr lang="zh-CN" altLang="en-US" sz="1100" dirty="0"/>
              <a:t>路</a:t>
            </a:r>
            <a:r>
              <a:rPr lang="en-US" altLang="zh-CN" sz="1100" dirty="0"/>
              <a:t>CAN</a:t>
            </a:r>
            <a:r>
              <a:rPr lang="zh-CN" altLang="en-US" sz="1100" dirty="0"/>
              <a:t>，</a:t>
            </a:r>
            <a:r>
              <a:rPr lang="en-US" altLang="zh-CN" sz="1100" dirty="0"/>
              <a:t>4</a:t>
            </a:r>
            <a:r>
              <a:rPr lang="zh-CN" altLang="en-US" sz="1100" dirty="0"/>
              <a:t>路</a:t>
            </a:r>
            <a:r>
              <a:rPr lang="en-US" altLang="zh-CN" sz="1100" dirty="0"/>
              <a:t>LIN</a:t>
            </a:r>
            <a:r>
              <a:rPr lang="zh-CN" altLang="en-US" sz="1100" dirty="0"/>
              <a:t>接口，支持</a:t>
            </a:r>
            <a:r>
              <a:rPr lang="en-US" altLang="zh-CN" sz="1100" dirty="0"/>
              <a:t>14</a:t>
            </a:r>
            <a:r>
              <a:rPr lang="zh-CN" altLang="en-US" sz="1100" dirty="0"/>
              <a:t>路车载以太网</a:t>
            </a:r>
            <a:r>
              <a:rPr lang="en-US" altLang="zh-CN" sz="1100" dirty="0"/>
              <a:t>T1</a:t>
            </a:r>
            <a:r>
              <a:rPr lang="zh-CN" altLang="en-US" sz="1100" dirty="0"/>
              <a:t>接口，</a:t>
            </a:r>
            <a:r>
              <a:rPr lang="en-US" altLang="zh-CN" sz="1100" dirty="0"/>
              <a:t>2</a:t>
            </a:r>
            <a:r>
              <a:rPr lang="zh-CN" altLang="en-US" sz="1100" dirty="0"/>
              <a:t>路普通以太网接口，支持离线采集以及数据导出，支持远程标定，诊断，支持</a:t>
            </a:r>
            <a:r>
              <a:rPr lang="en-US" altLang="zh-CN" sz="1100" dirty="0" err="1"/>
              <a:t>DoIP</a:t>
            </a:r>
            <a:r>
              <a:rPr lang="zh-CN" altLang="en-US" sz="1100" dirty="0"/>
              <a:t>，</a:t>
            </a:r>
            <a:r>
              <a:rPr lang="en-US" altLang="zh-CN" sz="1100" dirty="0"/>
              <a:t>SOME/IP</a:t>
            </a:r>
            <a:r>
              <a:rPr lang="zh-CN" altLang="en-US" sz="1100" dirty="0"/>
              <a:t>等基于以太网的车载协议，支持车辆位姿采集，更高防护等级</a:t>
            </a:r>
            <a:endParaRPr lang="zh-CN" altLang="en-US" sz="11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4" name="流程图: 终止 33">
            <a:extLst>
              <a:ext uri="{FF2B5EF4-FFF2-40B4-BE49-F238E27FC236}">
                <a16:creationId xmlns:a16="http://schemas.microsoft.com/office/drawing/2014/main" id="{4EE7AA9D-B0DB-495F-B8C8-622968FDE931}"/>
              </a:ext>
            </a:extLst>
          </p:cNvPr>
          <p:cNvSpPr/>
          <p:nvPr/>
        </p:nvSpPr>
        <p:spPr>
          <a:xfrm>
            <a:off x="3505258" y="1858443"/>
            <a:ext cx="2127250" cy="31320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200" b="1" i="0" dirty="0" err="1">
                <a:solidFill>
                  <a:srgbClr val="008784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DoCap</a:t>
            </a:r>
            <a:r>
              <a:rPr lang="zh-CN" altLang="en-US" sz="1200" b="1" i="0" dirty="0">
                <a:solidFill>
                  <a:srgbClr val="008784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标准</a:t>
            </a:r>
            <a:r>
              <a:rPr lang="zh-CN" altLang="en-US" sz="1200" b="1" dirty="0">
                <a:solidFill>
                  <a:srgbClr val="0087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版</a:t>
            </a:r>
            <a:r>
              <a:rPr lang="en-US" altLang="zh-CN" sz="1200" b="1" dirty="0">
                <a:solidFill>
                  <a:srgbClr val="0087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(Standard)</a:t>
            </a:r>
            <a:endParaRPr lang="en-US" altLang="zh-CN" sz="1200" dirty="0">
              <a:solidFill>
                <a:srgbClr val="0087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5" name="流程图: 终止 34">
            <a:extLst>
              <a:ext uri="{FF2B5EF4-FFF2-40B4-BE49-F238E27FC236}">
                <a16:creationId xmlns:a16="http://schemas.microsoft.com/office/drawing/2014/main" id="{8725763F-16EA-4836-ABBA-8EB67FD1B4CA}"/>
              </a:ext>
            </a:extLst>
          </p:cNvPr>
          <p:cNvSpPr/>
          <p:nvPr/>
        </p:nvSpPr>
        <p:spPr>
          <a:xfrm>
            <a:off x="6566992" y="4022423"/>
            <a:ext cx="1872956" cy="312904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200" b="1" i="0" dirty="0" err="1">
                <a:solidFill>
                  <a:srgbClr val="008784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DoCap</a:t>
            </a:r>
            <a:r>
              <a:rPr lang="zh-CN" altLang="en-US" sz="1200" b="1" dirty="0">
                <a:solidFill>
                  <a:srgbClr val="0087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基础版</a:t>
            </a:r>
            <a:r>
              <a:rPr lang="en-US" altLang="zh-CN" sz="1200" b="1" dirty="0">
                <a:solidFill>
                  <a:srgbClr val="0087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(Basic)</a:t>
            </a:r>
            <a:endParaRPr lang="en-US" altLang="zh-CN" sz="1200" dirty="0">
              <a:solidFill>
                <a:srgbClr val="0087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8" name="流程图: 终止 37">
            <a:extLst>
              <a:ext uri="{FF2B5EF4-FFF2-40B4-BE49-F238E27FC236}">
                <a16:creationId xmlns:a16="http://schemas.microsoft.com/office/drawing/2014/main" id="{617A920D-EAFC-4181-AF8E-FB04413F1069}"/>
              </a:ext>
            </a:extLst>
          </p:cNvPr>
          <p:cNvSpPr/>
          <p:nvPr/>
        </p:nvSpPr>
        <p:spPr>
          <a:xfrm>
            <a:off x="8950816" y="999484"/>
            <a:ext cx="2127250" cy="31320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200" b="1" i="0" dirty="0" err="1">
                <a:solidFill>
                  <a:srgbClr val="008784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DoCap</a:t>
            </a:r>
            <a:r>
              <a:rPr lang="zh-CN" altLang="en-US" sz="1200" b="1" dirty="0">
                <a:solidFill>
                  <a:srgbClr val="0087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高级版</a:t>
            </a:r>
            <a:r>
              <a:rPr lang="en-US" altLang="zh-CN" sz="1200" b="1" dirty="0">
                <a:solidFill>
                  <a:srgbClr val="0087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(Premium)</a:t>
            </a:r>
            <a:endParaRPr lang="en-US" altLang="zh-CN" sz="1200" dirty="0">
              <a:solidFill>
                <a:srgbClr val="0087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9575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ACAD1E-CBDC-4709-8FD0-7745822F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技术参数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BB773DE6-D595-4542-BC22-4C53C4896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29750"/>
              </p:ext>
            </p:extLst>
          </p:nvPr>
        </p:nvGraphicFramePr>
        <p:xfrm>
          <a:off x="516000" y="838200"/>
          <a:ext cx="11160000" cy="5396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252686829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08044993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94539441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185643956"/>
                    </a:ext>
                  </a:extLst>
                </a:gridCol>
              </a:tblGrid>
              <a:tr h="3566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DoCap</a:t>
                      </a:r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基础版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DoCap</a:t>
                      </a:r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标准版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DoCap</a:t>
                      </a:r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高级版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183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(FD)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通道</a:t>
                      </a:r>
                      <a:endParaRPr lang="en-US" sz="12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2-4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路可配置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21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通道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1-2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路可配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776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普通以太网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1*1000</a:t>
                      </a: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1*1000BASE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2*1000BASE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49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车载以太网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2*1000BASE + 6*100BASE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8*1000BASE  + 6*100BASE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03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视频解码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606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IMU(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惯导）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415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0484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蜂窝通信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4G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5G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2185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13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DI/DO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209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本地数据存储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SD(64GB)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M.2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（标配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128GB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、最大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1TB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M.2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（标配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128GB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、最大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1TB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317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Wi-Fi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WiFi6 STA/AP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WiFi6 STA/AP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176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Reset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按钮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4570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Type-</a:t>
                      </a: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 1 </a:t>
                      </a: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USB2.0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Type-B * 1 </a:t>
                      </a:r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USB2.0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Type-C*2 USB3.0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3368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供电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8-16V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8-16V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8-16V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610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典型功耗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0235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工作温度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-35 ~ + 85 </a:t>
                      </a:r>
                      <a:r>
                        <a:rPr lang="zh-CN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℃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-35 ~ + 85 </a:t>
                      </a:r>
                      <a:r>
                        <a:rPr lang="zh-CN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℃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-35 ~ + 85 </a:t>
                      </a:r>
                      <a:r>
                        <a:rPr lang="zh-CN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℃</a:t>
                      </a:r>
                      <a:endParaRPr lang="en-US" altLang="zh-CN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53785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外形尺寸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(mm)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160*140*40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265*195*55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265*195*55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77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重量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约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1.0kg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约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2.3kg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约</a:t>
                      </a:r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2.5kg</a:t>
                      </a:r>
                      <a:endParaRPr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0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防护等级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34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931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7"/>
  <p:tag name="KSO_WM_UNIT_ID" val="diagram20191995_2*r_i*1_7"/>
  <p:tag name="KSO_WM_TEMPLATE_CATEGORY" val="diagram"/>
  <p:tag name="KSO_WM_TEMPLATE_INDEX" val="20191995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4"/>
  <p:tag name="KSO_WM_UNIT_ID" val="diagram20191995_2*r_i*1_4"/>
  <p:tag name="KSO_WM_TEMPLATE_CATEGORY" val="diagram"/>
  <p:tag name="KSO_WM_TEMPLATE_INDEX" val="20191995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4"/>
  <p:tag name="KSO_WM_UNIT_ID" val="diagram20191995_2*r_i*1_4"/>
  <p:tag name="KSO_WM_TEMPLATE_CATEGORY" val="diagram"/>
  <p:tag name="KSO_WM_TEMPLATE_INDEX" val="20191995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7"/>
  <p:tag name="KSO_WM_UNIT_ID" val="diagram20191995_2*r_i*1_7"/>
  <p:tag name="KSO_WM_TEMPLATE_CATEGORY" val="diagram"/>
  <p:tag name="KSO_WM_TEMPLATE_INDEX" val="20191995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4"/>
  <p:tag name="KSO_WM_UNIT_ID" val="diagram20191995_2*r_i*1_4"/>
  <p:tag name="KSO_WM_TEMPLATE_CATEGORY" val="diagram"/>
  <p:tag name="KSO_WM_TEMPLATE_INDEX" val="20191995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7"/>
  <p:tag name="KSO_WM_UNIT_ID" val="diagram20191995_2*r_i*1_7"/>
  <p:tag name="KSO_WM_TEMPLATE_CATEGORY" val="diagram"/>
  <p:tag name="KSO_WM_TEMPLATE_INDEX" val="20191995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2_ATESTEO_PowerPoint-Master_CN_2016">
  <a:themeElements>
    <a:clrScheme name="ATESTEO">
      <a:dk1>
        <a:srgbClr val="000000"/>
      </a:dk1>
      <a:lt1>
        <a:srgbClr val="FFFFFF"/>
      </a:lt1>
      <a:dk2>
        <a:srgbClr val="008784"/>
      </a:dk2>
      <a:lt2>
        <a:srgbClr val="5D656C"/>
      </a:lt2>
      <a:accent1>
        <a:srgbClr val="008784"/>
      </a:accent1>
      <a:accent2>
        <a:srgbClr val="E74011"/>
      </a:accent2>
      <a:accent3>
        <a:srgbClr val="4F2454"/>
      </a:accent3>
      <a:accent4>
        <a:srgbClr val="5D656C"/>
      </a:accent4>
      <a:accent5>
        <a:srgbClr val="3F3F3F"/>
      </a:accent5>
      <a:accent6>
        <a:srgbClr val="BCC1C5"/>
      </a:accent6>
      <a:hlink>
        <a:srgbClr val="000000"/>
      </a:hlink>
      <a:folHlink>
        <a:srgbClr val="000000"/>
      </a:folHlink>
    </a:clrScheme>
    <a:fontScheme name="ATESTE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2225">
          <a:solidFill>
            <a:srgbClr val="999B90"/>
          </a:solidFill>
        </a:ln>
      </a:spPr>
      <a:bodyPr wrap="square" lIns="90000" tIns="90000" rIns="90000" bIns="9000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120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>
    <a:extraClrScheme>
      <a:clrScheme name="ATESTEO">
        <a:dk1>
          <a:srgbClr val="000000"/>
        </a:dk1>
        <a:lt1>
          <a:srgbClr val="FFFFFF"/>
        </a:lt1>
        <a:dk2>
          <a:srgbClr val="008784"/>
        </a:dk2>
        <a:lt2>
          <a:srgbClr val="5D656C"/>
        </a:lt2>
        <a:accent1>
          <a:srgbClr val="008784"/>
        </a:accent1>
        <a:accent2>
          <a:srgbClr val="E74011"/>
        </a:accent2>
        <a:accent3>
          <a:srgbClr val="4F2454"/>
        </a:accent3>
        <a:accent4>
          <a:srgbClr val="5D656C"/>
        </a:accent4>
        <a:accent5>
          <a:srgbClr val="3F3F3F"/>
        </a:accent5>
        <a:accent6>
          <a:srgbClr val="BCC1C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TESTEO_PowerPoint-Master_CN_2016-04-12.potx" id="{EB3C7BE1-623E-4066-B84F-33A1B1FF5F15}" vid="{50C2816C-8919-412D-B8C7-B614053E5E2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ATESTEO_PowerPoint-Master_CN_2016</Template>
  <TotalTime>51201</TotalTime>
  <Words>1629</Words>
  <Application>Microsoft Office PowerPoint</Application>
  <PresentationFormat>宽屏</PresentationFormat>
  <Paragraphs>334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等线</vt:lpstr>
      <vt:lpstr>汉仪旗黑-55简</vt:lpstr>
      <vt:lpstr>思源黑体 CN</vt:lpstr>
      <vt:lpstr>宋体</vt:lpstr>
      <vt:lpstr>Microsoft yahei</vt:lpstr>
      <vt:lpstr>Microsoft yahei</vt:lpstr>
      <vt:lpstr>Microsoft yahei</vt:lpstr>
      <vt:lpstr>Arial</vt:lpstr>
      <vt:lpstr>Calibri</vt:lpstr>
      <vt:lpstr>Castellar</vt:lpstr>
      <vt:lpstr>Symbol</vt:lpstr>
      <vt:lpstr>Wingdings</vt:lpstr>
      <vt:lpstr>2_ATESTEO_PowerPoint-Master_CN_2016</vt:lpstr>
      <vt:lpstr>DoCap云边结合数据采集方案</vt:lpstr>
      <vt:lpstr>PowerPoint 演示文稿</vt:lpstr>
      <vt:lpstr>产品概述</vt:lpstr>
      <vt:lpstr>产品图谱</vt:lpstr>
      <vt:lpstr>产品全景图</vt:lpstr>
      <vt:lpstr>产品能力</vt:lpstr>
      <vt:lpstr>云端功能介绍</vt:lpstr>
      <vt:lpstr>边缘设备介绍</vt:lpstr>
      <vt:lpstr>技术参数</vt:lpstr>
      <vt:lpstr>功能说明</vt:lpstr>
      <vt:lpstr>云端页面（1/3）</vt:lpstr>
      <vt:lpstr>云端页面（2/3）</vt:lpstr>
      <vt:lpstr>云端页面（3/3）</vt:lpstr>
      <vt:lpstr>边缘端页面</vt:lpstr>
      <vt:lpstr>PowerPoint 演示文稿</vt:lpstr>
      <vt:lpstr>浙江某大型主机厂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wangk</dc:creator>
  <cp:lastModifiedBy>Shen, HuaYi</cp:lastModifiedBy>
  <cp:revision>3323</cp:revision>
  <cp:lastPrinted>2024-07-01T01:09:47Z</cp:lastPrinted>
  <dcterms:created xsi:type="dcterms:W3CDTF">2016-07-01T02:26:38Z</dcterms:created>
  <dcterms:modified xsi:type="dcterms:W3CDTF">2024-07-01T01:51:17Z</dcterms:modified>
</cp:coreProperties>
</file>